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57" r:id="rId4"/>
    <p:sldId id="258" r:id="rId5"/>
    <p:sldId id="259" r:id="rId6"/>
    <p:sldId id="270" r:id="rId7"/>
    <p:sldId id="271" r:id="rId8"/>
    <p:sldId id="280" r:id="rId9"/>
    <p:sldId id="260" r:id="rId10"/>
    <p:sldId id="272" r:id="rId11"/>
    <p:sldId id="261" r:id="rId12"/>
    <p:sldId id="277" r:id="rId13"/>
    <p:sldId id="273" r:id="rId14"/>
    <p:sldId id="276" r:id="rId15"/>
    <p:sldId id="262" r:id="rId16"/>
    <p:sldId id="281" r:id="rId17"/>
    <p:sldId id="265" r:id="rId18"/>
    <p:sldId id="263" r:id="rId19"/>
    <p:sldId id="278" r:id="rId20"/>
    <p:sldId id="264" r:id="rId21"/>
    <p:sldId id="275" r:id="rId22"/>
    <p:sldId id="274" r:id="rId23"/>
    <p:sldId id="266" r:id="rId24"/>
    <p:sldId id="283" r:id="rId25"/>
    <p:sldId id="285" r:id="rId26"/>
    <p:sldId id="284" r:id="rId27"/>
    <p:sldId id="282" r:id="rId28"/>
    <p:sldId id="268" r:id="rId29"/>
    <p:sldId id="269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A55052-28A7-457F-BCDC-9B7F819C6D1E}" v="1439" dt="2023-04-12T08:26:55.134"/>
    <p1510:client id="{18A7DA06-90D5-4636-9E31-091AF7473999}" v="1097" dt="2023-04-12T07:00:40.965"/>
    <p1510:client id="{4CC6E8D9-80CE-4D72-8078-1E7AF6CA4BA5}" v="736" dt="2023-04-14T15:57:46.658"/>
    <p1510:client id="{627141BA-1473-4798-8600-8FFD2646D4A5}" v="96" dt="2023-04-14T04:44:36.308"/>
    <p1510:client id="{6F4FDC08-5FB1-431B-9347-E5111E42E579}" v="1751" dt="2023-04-17T10:37:35.799"/>
    <p1510:client id="{94754510-D184-41A2-BFA4-8556B5F3FACC}" v="855" dt="2023-04-14T02:38:51.756"/>
    <p1510:client id="{9657BA11-1BEA-472B-873C-678606CD1DB6}" v="7" dt="2023-04-17T11:05:02.239"/>
    <p1510:client id="{995730CD-08FC-41A8-A3D8-97395C43F101}" v="773" dt="2023-04-12T06:09:59.8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17T06:55:12.54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8599 7858 16383 0 0,'5'0'0'0'0,"8"0"0"0"0,2 0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17T06:55:12.54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7620 7620 16383 0 0,'0'0'0'0'0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2023-04-17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0.png"/><Relationship Id="rId4" Type="http://schemas.openxmlformats.org/officeDocument/2006/relationships/customXml" Target="../ink/ink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4453" y="475382"/>
            <a:ext cx="11243094" cy="3034581"/>
          </a:xfrm>
        </p:spPr>
        <p:txBody>
          <a:bodyPr/>
          <a:lstStyle/>
          <a:p>
            <a:r>
              <a:rPr lang="ko-KR" altLang="en-US" sz="5000">
                <a:ea typeface="맑은 고딕"/>
              </a:rPr>
              <a:t>TC </a:t>
            </a:r>
            <a:r>
              <a:rPr lang="ko-KR" altLang="en-US" sz="5000" err="1">
                <a:ea typeface="맑은 고딕"/>
              </a:rPr>
              <a:t>Slip</a:t>
            </a:r>
            <a:r>
              <a:rPr lang="ko-KR" altLang="en-US" sz="5000">
                <a:ea typeface="맑은 고딕"/>
              </a:rPr>
              <a:t> </a:t>
            </a:r>
            <a:r>
              <a:rPr lang="ko-KR" altLang="en-US" sz="5000" err="1">
                <a:ea typeface="맑은 고딕"/>
              </a:rPr>
              <a:t>prediction</a:t>
            </a:r>
            <a:r>
              <a:rPr lang="ko-KR" altLang="en-US" sz="5000">
                <a:ea typeface="맑은 고딕"/>
              </a:rPr>
              <a:t> </a:t>
            </a:r>
            <a:r>
              <a:rPr lang="ko-KR" altLang="en-US" sz="5000" err="1">
                <a:ea typeface="맑은 고딕"/>
              </a:rPr>
              <a:t>assistant</a:t>
            </a:r>
            <a:r>
              <a:rPr lang="ko-KR" altLang="en-US" sz="5000">
                <a:ea typeface="맑은 고딕"/>
              </a:rPr>
              <a:t> </a:t>
            </a:r>
            <a:r>
              <a:rPr lang="ko-KR" altLang="en-US" sz="5000" err="1">
                <a:ea typeface="맑은 고딕"/>
              </a:rPr>
              <a:t>model</a:t>
            </a:r>
            <a:r>
              <a:rPr lang="ko-KR" altLang="en-US" sz="5000">
                <a:ea typeface="맑은 고딕"/>
              </a:rPr>
              <a:t> </a:t>
            </a:r>
            <a:r>
              <a:rPr lang="ko-KR" altLang="en-US" sz="5000" err="1">
                <a:ea typeface="맑은 고딕"/>
              </a:rPr>
              <a:t>in</a:t>
            </a:r>
            <a:r>
              <a:rPr lang="ko-KR" altLang="en-US" sz="5000">
                <a:ea typeface="맑은 고딕"/>
              </a:rPr>
              <a:t> </a:t>
            </a:r>
            <a:r>
              <a:rPr lang="ko-KR" altLang="en-US" sz="5000" err="1">
                <a:ea typeface="맑은 고딕"/>
              </a:rPr>
              <a:t>Rally</a:t>
            </a:r>
            <a:r>
              <a:rPr lang="ko-KR" altLang="en-US" sz="5000">
                <a:ea typeface="맑은 고딕"/>
              </a:rPr>
              <a:t> </a:t>
            </a:r>
            <a:r>
              <a:rPr lang="ko-KR" altLang="en-US" sz="5000" err="1">
                <a:ea typeface="맑은 고딕"/>
              </a:rPr>
              <a:t>using</a:t>
            </a:r>
            <a:r>
              <a:rPr lang="ko-KR" altLang="en-US" sz="5000">
                <a:ea typeface="맑은 고딕"/>
              </a:rPr>
              <a:t> </a:t>
            </a:r>
            <a:r>
              <a:rPr lang="ko-KR" altLang="en-US" sz="5000" err="1">
                <a:solidFill>
                  <a:srgbClr val="000000"/>
                </a:solidFill>
                <a:latin typeface="맑은 고딕"/>
                <a:ea typeface="맑은 고딕"/>
              </a:rPr>
              <a:t>reliable</a:t>
            </a:r>
            <a:r>
              <a:rPr lang="ko-KR" altLang="en-US" sz="5000">
                <a:solidFill>
                  <a:srgbClr val="000000"/>
                </a:solidFill>
                <a:latin typeface="맑은 고딕"/>
                <a:ea typeface="맑은 고딕"/>
              </a:rPr>
              <a:t> </a:t>
            </a:r>
            <a:r>
              <a:rPr lang="ko-KR" altLang="en-US" sz="5000" err="1">
                <a:solidFill>
                  <a:srgbClr val="000000"/>
                </a:solidFill>
                <a:latin typeface="맑은 고딕"/>
                <a:ea typeface="맑은 고딕"/>
              </a:rPr>
              <a:t>data</a:t>
            </a:r>
            <a:r>
              <a:rPr lang="ko-KR" altLang="en-US" sz="5000">
                <a:solidFill>
                  <a:srgbClr val="000000"/>
                </a:solidFill>
                <a:latin typeface="맑은 고딕"/>
                <a:ea typeface="맑은 고딕"/>
              </a:rPr>
              <a:t>.</a:t>
            </a:r>
            <a:endParaRPr lang="ko-KR" altLang="en-US" sz="5000">
              <a:ea typeface="맑은 고딕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349661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>
                <a:ea typeface="맑은 고딕"/>
              </a:rPr>
              <a:t>박준서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05ADB8-362F-B34D-538B-512291B5F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726" y="1493081"/>
            <a:ext cx="10515600" cy="33917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>
                <a:latin typeface="Malgun Gothic"/>
                <a:ea typeface="Malgun Gothic"/>
                <a:cs typeface="+mn-lt"/>
              </a:rPr>
              <a:t>- 1.8만개의 관측 데이터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ko-KR">
                <a:latin typeface="Malgun Gothic"/>
                <a:ea typeface="Malgun Gothic"/>
              </a:rPr>
              <a:t>120개의 특성 (차량 튜닝정보, 실시간 차량 </a:t>
            </a:r>
            <a:r>
              <a:rPr lang="ko-KR" altLang="en-US" err="1">
                <a:latin typeface="Malgun Gothic"/>
                <a:ea typeface="Malgun Gothic"/>
              </a:rPr>
              <a:t>다이나믹스</a:t>
            </a:r>
            <a:r>
              <a:rPr lang="ko-KR" altLang="en-US">
                <a:latin typeface="Malgun Gothic"/>
                <a:ea typeface="Malgun Gothic"/>
              </a:rPr>
              <a:t> 및 제어</a:t>
            </a:r>
            <a:r>
              <a:rPr lang="ko-KR">
                <a:latin typeface="Malgun Gothic"/>
                <a:ea typeface="Malgun Gothic"/>
              </a:rPr>
              <a:t> 정보, </a:t>
            </a:r>
            <a:r>
              <a:rPr lang="ko-KR" err="1">
                <a:latin typeface="Malgun Gothic"/>
                <a:ea typeface="Malgun Gothic"/>
              </a:rPr>
              <a:t>pace</a:t>
            </a:r>
            <a:r>
              <a:rPr lang="ko-KR">
                <a:latin typeface="Malgun Gothic"/>
                <a:ea typeface="Malgun Gothic"/>
              </a:rPr>
              <a:t> </a:t>
            </a:r>
            <a:r>
              <a:rPr lang="ko-KR" err="1">
                <a:latin typeface="Malgun Gothic"/>
                <a:ea typeface="Malgun Gothic"/>
              </a:rPr>
              <a:t>note</a:t>
            </a:r>
            <a:r>
              <a:rPr lang="ko-KR">
                <a:latin typeface="Malgun Gothic"/>
                <a:ea typeface="Malgun Gothic"/>
              </a:rPr>
              <a:t> 등) </a:t>
            </a:r>
          </a:p>
        </p:txBody>
      </p:sp>
      <p:pic>
        <p:nvPicPr>
          <p:cNvPr id="5" name="그림 5" descr="달력이(가) 표시된 사진&#10;&#10;자동 생성된 설명">
            <a:extLst>
              <a:ext uri="{FF2B5EF4-FFF2-40B4-BE49-F238E27FC236}">
                <a16:creationId xmlns:a16="http://schemas.microsoft.com/office/drawing/2014/main" id="{47C15478-0C7A-785D-0308-31CD4C157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212" y="3692645"/>
            <a:ext cx="4238445" cy="2391314"/>
          </a:xfrm>
          <a:prstGeom prst="rect">
            <a:avLst/>
          </a:prstGeom>
        </p:spPr>
      </p:pic>
      <p:pic>
        <p:nvPicPr>
          <p:cNvPr id="7" name="그림 7" descr="텍스트, 편지이(가) 표시된 사진&#10;&#10;자동 생성된 설명">
            <a:extLst>
              <a:ext uri="{FF2B5EF4-FFF2-40B4-BE49-F238E27FC236}">
                <a16:creationId xmlns:a16="http://schemas.microsoft.com/office/drawing/2014/main" id="{4E1E9991-27C7-2103-506A-6670A9EA4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739" y="2758658"/>
            <a:ext cx="3188899" cy="3856720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6432E200-3FD5-C102-FD12-0817AF419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181" y="206973"/>
            <a:ext cx="10515600" cy="1325563"/>
          </a:xfrm>
        </p:spPr>
        <p:txBody>
          <a:bodyPr/>
          <a:lstStyle/>
          <a:p>
            <a:r>
              <a:rPr lang="ko-KR" sz="4000">
                <a:latin typeface="Malgun Gothic"/>
                <a:ea typeface="Malgun Gothic"/>
              </a:rPr>
              <a:t>Data </a:t>
            </a:r>
            <a:r>
              <a:rPr lang="ko-KR" sz="4000" err="1">
                <a:latin typeface="Malgun Gothic"/>
                <a:ea typeface="Malgun Gothic"/>
              </a:rPr>
              <a:t>preparation</a:t>
            </a:r>
            <a:r>
              <a:rPr lang="ko-KR" sz="4000">
                <a:latin typeface="Malgun Gothic"/>
                <a:ea typeface="Malgun Gothic"/>
              </a:rPr>
              <a:t> and </a:t>
            </a:r>
            <a:r>
              <a:rPr lang="ko-KR" sz="4000" err="1">
                <a:latin typeface="Malgun Gothic"/>
                <a:ea typeface="Malgun Gothic"/>
              </a:rPr>
              <a:t>extraction</a:t>
            </a:r>
            <a:endParaRPr lang="ko-KR" sz="40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784034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873074-F1CF-B959-2975-10A450D5D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313" y="171060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2500" dirty="0">
                <a:ea typeface="맑은 고딕"/>
              </a:rPr>
              <a:t>120개 특성 중 36개의 </a:t>
            </a:r>
            <a:r>
              <a:rPr lang="ko-KR" altLang="en-US" sz="2500" dirty="0">
                <a:latin typeface="맑은 고딕"/>
                <a:ea typeface="맑은 고딕"/>
              </a:rPr>
              <a:t>실시간 </a:t>
            </a:r>
            <a:r>
              <a:rPr lang="ko-KR" altLang="en-US" sz="2500" dirty="0">
                <a:latin typeface="Malgun Gothic"/>
                <a:ea typeface="Malgun Gothic"/>
              </a:rPr>
              <a:t>스티어링</a:t>
            </a:r>
            <a:r>
              <a:rPr lang="en-US" altLang="ko-KR" sz="2500" dirty="0">
                <a:latin typeface="Malgun Gothic"/>
                <a:ea typeface="Malgun Gothic"/>
              </a:rPr>
              <a:t>,</a:t>
            </a:r>
            <a:r>
              <a:rPr lang="ko-KR" sz="2500" dirty="0" err="1">
                <a:latin typeface="Malgun Gothic"/>
                <a:ea typeface="Malgun Gothic"/>
              </a:rPr>
              <a:t>엑셀,브레이크,</a:t>
            </a:r>
            <a:r>
              <a:rPr lang="ko-KR" altLang="en-US" sz="2500" dirty="0" err="1">
                <a:latin typeface="Malgun Gothic"/>
                <a:ea typeface="Malgun Gothic"/>
              </a:rPr>
              <a:t>클러치</a:t>
            </a:r>
            <a:r>
              <a:rPr lang="ko-KR" altLang="en-US" sz="2500" dirty="0">
                <a:latin typeface="Malgun Gothic"/>
                <a:ea typeface="Malgun Gothic"/>
              </a:rPr>
              <a:t> 제어 데이터, 도로 정보 그리고 </a:t>
            </a:r>
            <a:r>
              <a:rPr lang="ko-KR" altLang="en-US" sz="2500" dirty="0" err="1">
                <a:latin typeface="Malgun Gothic"/>
                <a:ea typeface="Malgun Gothic"/>
              </a:rPr>
              <a:t>pacenote</a:t>
            </a:r>
            <a:r>
              <a:rPr lang="ko-KR" altLang="en-US" sz="2500" dirty="0">
                <a:latin typeface="Malgun Gothic"/>
                <a:ea typeface="Malgun Gothic"/>
              </a:rPr>
              <a:t> 정보에 해당하는 특성을 모델 학습 특성으로 이용</a:t>
            </a:r>
            <a:r>
              <a:rPr lang="en-US" altLang="en-US" sz="2500" dirty="0">
                <a:latin typeface="Malgun Gothic"/>
                <a:ea typeface="Malgun Gothic"/>
              </a:rPr>
              <a:t>.</a:t>
            </a:r>
            <a:endParaRPr lang="ko-KR" altLang="en-US" sz="2500" dirty="0">
              <a:latin typeface="Malgun Gothic"/>
              <a:ea typeface="Malgun Gothic"/>
            </a:endParaRPr>
          </a:p>
          <a:p>
            <a:pPr marL="0" indent="0">
              <a:buNone/>
            </a:pPr>
            <a:endParaRPr lang="ko-KR" altLang="en-US">
              <a:ea typeface="맑은 고딕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3B58AE6A-E940-7979-4C87-CA85A0F94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sz="3300">
                <a:latin typeface="20"/>
                <a:ea typeface="Malgun Gothic"/>
              </a:rPr>
              <a:t>Data </a:t>
            </a:r>
            <a:r>
              <a:rPr lang="ko-KR" sz="3300" err="1">
                <a:latin typeface="20"/>
                <a:ea typeface="Malgun Gothic"/>
              </a:rPr>
              <a:t>preparation</a:t>
            </a:r>
            <a:r>
              <a:rPr lang="ko-KR" sz="3300">
                <a:latin typeface="20"/>
                <a:ea typeface="Malgun Gothic"/>
              </a:rPr>
              <a:t> and </a:t>
            </a:r>
            <a:r>
              <a:rPr lang="ko-KR" sz="3300" err="1">
                <a:latin typeface="20"/>
                <a:ea typeface="Malgun Gothic"/>
              </a:rPr>
              <a:t>extraction</a:t>
            </a:r>
            <a:r>
              <a:rPr lang="en-US" altLang="ko-KR" sz="3300">
                <a:latin typeface="20"/>
                <a:ea typeface="Malgun Gothic"/>
              </a:rPr>
              <a:t>: Feature</a:t>
            </a:r>
            <a:r>
              <a:rPr lang="ko-KR" altLang="en-US" sz="3300">
                <a:latin typeface="20"/>
                <a:ea typeface="맑은 고딕"/>
              </a:rPr>
              <a:t> </a:t>
            </a:r>
            <a:r>
              <a:rPr lang="ko-KR" altLang="en-US" sz="3300" err="1">
                <a:latin typeface="20"/>
                <a:ea typeface="맑은 고딕"/>
              </a:rPr>
              <a:t>data</a:t>
            </a:r>
            <a:r>
              <a:rPr lang="ko-KR" altLang="en-US" sz="3300">
                <a:latin typeface="20"/>
                <a:ea typeface="맑은 고딕"/>
              </a:rPr>
              <a:t> </a:t>
            </a:r>
            <a:r>
              <a:rPr lang="ko-KR" altLang="en-US" sz="3300" err="1">
                <a:latin typeface="20"/>
                <a:ea typeface="맑은 고딕"/>
              </a:rPr>
              <a:t>setting</a:t>
            </a:r>
            <a:endParaRPr lang="ko-KR" altLang="en-US" sz="2000">
              <a:latin typeface="20"/>
              <a:ea typeface="맑은 고딕"/>
            </a:endParaRPr>
          </a:p>
        </p:txBody>
      </p:sp>
      <p:pic>
        <p:nvPicPr>
          <p:cNvPr id="6" name="그림 7" descr="텍스트, 명판이(가) 표시된 사진&#10;&#10;자동 생성된 설명">
            <a:extLst>
              <a:ext uri="{FF2B5EF4-FFF2-40B4-BE49-F238E27FC236}">
                <a16:creationId xmlns:a16="http://schemas.microsoft.com/office/drawing/2014/main" id="{79A3D387-2C4E-65C9-A1FF-0CB8F9C95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2879886"/>
            <a:ext cx="9398000" cy="3917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193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D8076C-FD54-94E8-03D8-4EC774B9D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sz="3300">
                <a:latin typeface="20"/>
                <a:ea typeface="Malgun Gothic"/>
              </a:rPr>
              <a:t>Data </a:t>
            </a:r>
            <a:r>
              <a:rPr lang="ko-KR" sz="3300" err="1">
                <a:latin typeface="20"/>
                <a:ea typeface="Malgun Gothic"/>
              </a:rPr>
              <a:t>preparation</a:t>
            </a:r>
            <a:r>
              <a:rPr lang="ko-KR" sz="3300">
                <a:latin typeface="20"/>
                <a:ea typeface="Malgun Gothic"/>
              </a:rPr>
              <a:t> and </a:t>
            </a:r>
            <a:r>
              <a:rPr lang="ko-KR" sz="3300" err="1">
                <a:latin typeface="20"/>
                <a:ea typeface="Malgun Gothic"/>
              </a:rPr>
              <a:t>extraction</a:t>
            </a:r>
            <a:r>
              <a:rPr lang="en-US" altLang="ko-KR" sz="3300">
                <a:latin typeface="20"/>
                <a:ea typeface="Malgun Gothic"/>
              </a:rPr>
              <a:t>: </a:t>
            </a:r>
            <a:r>
              <a:rPr lang="ko-KR" altLang="en-US" sz="3300">
                <a:latin typeface="20"/>
                <a:ea typeface="맑은 고딕"/>
              </a:rPr>
              <a:t>Target </a:t>
            </a:r>
            <a:r>
              <a:rPr lang="ko-KR" altLang="en-US" sz="3300" err="1">
                <a:latin typeface="20"/>
                <a:ea typeface="맑은 고딕"/>
              </a:rPr>
              <a:t>data</a:t>
            </a:r>
            <a:r>
              <a:rPr lang="ko-KR" altLang="en-US" sz="3300">
                <a:latin typeface="20"/>
                <a:ea typeface="맑은 고딕"/>
              </a:rPr>
              <a:t> </a:t>
            </a:r>
            <a:r>
              <a:rPr lang="ko-KR" altLang="en-US" sz="3300" err="1">
                <a:latin typeface="20"/>
                <a:ea typeface="맑은 고딕"/>
              </a:rPr>
              <a:t>setting</a:t>
            </a:r>
            <a:endParaRPr lang="ko-KR" altLang="en-US" sz="2000">
              <a:latin typeface="20"/>
              <a:ea typeface="맑은 고딕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CAE85-098D-CFDD-9FCF-BA7C94552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sz="2500">
                <a:ea typeface="맑은 고딕"/>
              </a:rPr>
              <a:t>바퀴의 </a:t>
            </a:r>
            <a:r>
              <a:rPr lang="ko-KR" altLang="en-US" sz="2500" err="1">
                <a:ea typeface="맑은 고딕"/>
              </a:rPr>
              <a:t>Slip은</a:t>
            </a:r>
            <a:r>
              <a:rPr lang="ko-KR" altLang="en-US" sz="2500">
                <a:ea typeface="맑은 고딕"/>
              </a:rPr>
              <a:t> 주행 중 언제나 발생하므로, 위험한 수준의 </a:t>
            </a:r>
            <a:r>
              <a:rPr lang="ko-KR" altLang="en-US" sz="2500" err="1">
                <a:ea typeface="맑은 고딕"/>
              </a:rPr>
              <a:t>Slip이</a:t>
            </a:r>
            <a:r>
              <a:rPr lang="ko-KR" altLang="en-US" sz="2500">
                <a:ea typeface="맑은 고딕"/>
              </a:rPr>
              <a:t> 발생했는지에 대한 </a:t>
            </a:r>
            <a:r>
              <a:rPr lang="ko-KR" altLang="en-US" sz="2500" err="1">
                <a:ea typeface="맑은 고딕"/>
              </a:rPr>
              <a:t>Thshold</a:t>
            </a:r>
            <a:r>
              <a:rPr lang="ko-KR" altLang="en-US" sz="2500">
                <a:ea typeface="맑은 고딕"/>
              </a:rPr>
              <a:t> 값을 지정하여 타겟을 </a:t>
            </a:r>
            <a:r>
              <a:rPr lang="ko-KR" altLang="en-US" sz="2500" err="1">
                <a:ea typeface="맑은 고딕"/>
              </a:rPr>
              <a:t>분류해야함</a:t>
            </a:r>
            <a:r>
              <a:rPr lang="ko-KR" altLang="en-US" sz="2500">
                <a:ea typeface="맑은 고딕"/>
              </a:rPr>
              <a:t>.</a:t>
            </a:r>
          </a:p>
          <a:p>
            <a:pPr marL="0" indent="0">
              <a:buNone/>
            </a:pPr>
            <a:endParaRPr lang="ko-KR" altLang="en-US" sz="2500">
              <a:ea typeface="맑은 고딕"/>
            </a:endParaRPr>
          </a:p>
          <a:p>
            <a:pPr marL="0" indent="0">
              <a:buNone/>
            </a:pPr>
            <a:r>
              <a:rPr lang="ko-KR" sz="2500">
                <a:latin typeface="Malgun Gothic"/>
                <a:ea typeface="Malgun Gothic"/>
              </a:rPr>
              <a:t>앞 또는 뒤의 양 바퀴</a:t>
            </a:r>
            <a:r>
              <a:rPr lang="en-US" altLang="ko-KR" sz="2500">
                <a:latin typeface="Malgun Gothic"/>
                <a:ea typeface="Malgun Gothic"/>
              </a:rPr>
              <a:t>(</a:t>
            </a:r>
            <a:r>
              <a:rPr lang="en-US" altLang="ko-KR" sz="2500" err="1">
                <a:latin typeface="Malgun Gothic"/>
                <a:ea typeface="Malgun Gothic"/>
              </a:rPr>
              <a:t>왼쪽과</a:t>
            </a:r>
            <a:r>
              <a:rPr lang="en-US" altLang="ko-KR" sz="2500">
                <a:latin typeface="Malgun Gothic"/>
                <a:ea typeface="Malgun Gothic"/>
              </a:rPr>
              <a:t> </a:t>
            </a:r>
            <a:r>
              <a:rPr lang="en-US" altLang="ko-KR" sz="2500" err="1">
                <a:latin typeface="Malgun Gothic"/>
                <a:ea typeface="Malgun Gothic"/>
              </a:rPr>
              <a:t>오른쪽</a:t>
            </a:r>
            <a:r>
              <a:rPr lang="en-US" altLang="ko-KR" sz="2500">
                <a:latin typeface="Malgun Gothic"/>
                <a:ea typeface="Malgun Gothic"/>
              </a:rPr>
              <a:t>)</a:t>
            </a:r>
            <a:r>
              <a:rPr lang="ko-KR" sz="2500">
                <a:latin typeface="Malgun Gothic"/>
                <a:ea typeface="Malgun Gothic"/>
              </a:rPr>
              <a:t>간 </a:t>
            </a:r>
            <a:r>
              <a:rPr lang="en-US" altLang="ko-KR" sz="2500">
                <a:latin typeface="Malgun Gothic"/>
                <a:ea typeface="Malgun Gothic"/>
              </a:rPr>
              <a:t>Slip</a:t>
            </a:r>
            <a:r>
              <a:rPr lang="ko-KR" sz="2500">
                <a:latin typeface="Malgun Gothic"/>
                <a:ea typeface="Malgun Gothic"/>
              </a:rPr>
              <a:t> </a:t>
            </a:r>
            <a:r>
              <a:rPr lang="ko-KR" altLang="en-US" sz="2500">
                <a:latin typeface="Malgun Gothic"/>
                <a:ea typeface="Malgun Gothic"/>
              </a:rPr>
              <a:t>값의</a:t>
            </a:r>
            <a:r>
              <a:rPr lang="ko-KR" sz="2500">
                <a:latin typeface="Malgun Gothic"/>
                <a:ea typeface="Malgun Gothic"/>
              </a:rPr>
              <a:t> 편차가 </a:t>
            </a:r>
            <a:r>
              <a:rPr lang="en-US" altLang="ko-KR" sz="2500">
                <a:latin typeface="Malgun Gothic"/>
                <a:ea typeface="Malgun Gothic"/>
              </a:rPr>
              <a:t>Thshold </a:t>
            </a:r>
            <a:r>
              <a:rPr lang="en-US" altLang="ko-KR" sz="2500" err="1">
                <a:latin typeface="Malgun Gothic"/>
                <a:ea typeface="Malgun Gothic"/>
              </a:rPr>
              <a:t>값보다</a:t>
            </a:r>
            <a:r>
              <a:rPr lang="en-US" altLang="ko-KR" sz="2500">
                <a:latin typeface="Malgun Gothic"/>
                <a:ea typeface="Malgun Gothic"/>
              </a:rPr>
              <a:t> 클 </a:t>
            </a:r>
            <a:r>
              <a:rPr lang="en-US" altLang="ko-KR" sz="2500" err="1">
                <a:latin typeface="Malgun Gothic"/>
                <a:ea typeface="Malgun Gothic"/>
              </a:rPr>
              <a:t>경우</a:t>
            </a:r>
            <a:r>
              <a:rPr lang="en-US" altLang="ko-KR" sz="2500">
                <a:latin typeface="Malgun Gothic"/>
                <a:ea typeface="Malgun Gothic"/>
              </a:rPr>
              <a:t>, </a:t>
            </a:r>
            <a:r>
              <a:rPr lang="en-US" altLang="ko-KR" sz="2500" err="1">
                <a:latin typeface="Malgun Gothic"/>
                <a:ea typeface="Malgun Gothic"/>
              </a:rPr>
              <a:t>위험한</a:t>
            </a:r>
            <a:r>
              <a:rPr lang="en-US" altLang="ko-KR" sz="2500">
                <a:latin typeface="Malgun Gothic"/>
                <a:ea typeface="Malgun Gothic"/>
              </a:rPr>
              <a:t> </a:t>
            </a:r>
            <a:r>
              <a:rPr lang="en-US" altLang="ko-KR" sz="2500" err="1">
                <a:latin typeface="Malgun Gothic"/>
                <a:ea typeface="Malgun Gothic"/>
              </a:rPr>
              <a:t>수준의</a:t>
            </a:r>
            <a:r>
              <a:rPr lang="en-US" altLang="ko-KR" sz="2500">
                <a:latin typeface="Malgun Gothic"/>
                <a:ea typeface="Malgun Gothic"/>
              </a:rPr>
              <a:t> </a:t>
            </a:r>
            <a:r>
              <a:rPr lang="en-US" altLang="ko-KR" sz="2500" err="1">
                <a:latin typeface="Malgun Gothic"/>
                <a:ea typeface="Malgun Gothic"/>
              </a:rPr>
              <a:t>Slip이</a:t>
            </a:r>
            <a:r>
              <a:rPr lang="en-US" altLang="ko-KR" sz="2500">
                <a:latin typeface="Malgun Gothic"/>
                <a:ea typeface="Malgun Gothic"/>
              </a:rPr>
              <a:t> </a:t>
            </a:r>
            <a:r>
              <a:rPr lang="en-US" altLang="ko-KR" sz="2500" err="1">
                <a:latin typeface="Malgun Gothic"/>
                <a:ea typeface="Malgun Gothic"/>
              </a:rPr>
              <a:t>발생했다고</a:t>
            </a:r>
            <a:r>
              <a:rPr lang="en-US" altLang="ko-KR" sz="2500">
                <a:latin typeface="Malgun Gothic"/>
                <a:ea typeface="Malgun Gothic"/>
              </a:rPr>
              <a:t> </a:t>
            </a:r>
            <a:r>
              <a:rPr lang="en-US" altLang="ko-KR" sz="2500" err="1">
                <a:latin typeface="Malgun Gothic"/>
                <a:ea typeface="Malgun Gothic"/>
              </a:rPr>
              <a:t>분류</a:t>
            </a:r>
            <a:r>
              <a:rPr lang="en-US" altLang="ko-KR" sz="2500">
                <a:latin typeface="Malgun Gothic"/>
                <a:ea typeface="Malgun Gothic"/>
              </a:rPr>
              <a:t>.</a:t>
            </a:r>
          </a:p>
          <a:p>
            <a:pPr marL="0" indent="0">
              <a:buNone/>
            </a:pPr>
            <a:endParaRPr lang="en-US" altLang="ko-KR" sz="2500">
              <a:latin typeface="Malgun Gothic"/>
              <a:ea typeface="Malgun Gothic"/>
            </a:endParaRPr>
          </a:p>
          <a:p>
            <a:pPr marL="0" indent="0">
              <a:buNone/>
            </a:pPr>
            <a:r>
              <a:rPr lang="en-US" altLang="ko-KR" sz="2500">
                <a:latin typeface="Malgun Gothic"/>
                <a:ea typeface="Malgun Gothic"/>
              </a:rPr>
              <a:t>Dangerous Slip issue occur: 1</a:t>
            </a:r>
          </a:p>
          <a:p>
            <a:pPr marL="0" indent="0">
              <a:buNone/>
            </a:pPr>
            <a:r>
              <a:rPr lang="en-US" sz="2500">
                <a:latin typeface="Malgun Gothic"/>
                <a:ea typeface="Malgun Gothic"/>
              </a:rPr>
              <a:t>Dangerous Slip issue not occur: 0</a:t>
            </a:r>
            <a:endParaRPr lang="en-US" sz="25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16090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4" descr="자동차, 야외, 차량, 낮이(가) 표시된 사진&#10;&#10;자동 생성된 설명">
            <a:extLst>
              <a:ext uri="{FF2B5EF4-FFF2-40B4-BE49-F238E27FC236}">
                <a16:creationId xmlns:a16="http://schemas.microsoft.com/office/drawing/2014/main" id="{6D46423A-8B5D-CB70-D2C4-03DCC2EEA2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445" y="2688266"/>
            <a:ext cx="5367035" cy="2999867"/>
          </a:xfrm>
        </p:spPr>
      </p:pic>
      <p:pic>
        <p:nvPicPr>
          <p:cNvPr id="15" name="그림 15" descr="하늘, 자동차, 차량, 야외이(가) 표시된 사진&#10;&#10;자동 생성된 설명">
            <a:extLst>
              <a:ext uri="{FF2B5EF4-FFF2-40B4-BE49-F238E27FC236}">
                <a16:creationId xmlns:a16="http://schemas.microsoft.com/office/drawing/2014/main" id="{F6C10FDD-18F5-6F42-AF3A-8C9A1AC9C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2" y="2682475"/>
            <a:ext cx="5460519" cy="30036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B606B0-061C-067C-A6D2-D67E35A8E57D}"/>
              </a:ext>
            </a:extLst>
          </p:cNvPr>
          <p:cNvSpPr txBox="1"/>
          <p:nvPr/>
        </p:nvSpPr>
        <p:spPr>
          <a:xfrm>
            <a:off x="965451" y="1755536"/>
            <a:ext cx="439659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err="1">
                <a:solidFill>
                  <a:srgbClr val="000000"/>
                </a:solidFill>
                <a:latin typeface="맑은 고딕"/>
                <a:ea typeface="맑은 고딕"/>
              </a:rPr>
              <a:t>Slip</a:t>
            </a:r>
            <a:r>
              <a:rPr lang="ko-KR" altLang="en-US" sz="250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2500" err="1">
                <a:solidFill>
                  <a:srgbClr val="000000"/>
                </a:solidFill>
                <a:latin typeface="맑은 고딕"/>
                <a:ea typeface="맑은 고딕"/>
              </a:rPr>
              <a:t>Deviation</a:t>
            </a:r>
            <a:r>
              <a:rPr lang="ko-KR" altLang="en-US" sz="250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2500" err="1">
                <a:solidFill>
                  <a:srgbClr val="000000"/>
                </a:solidFill>
                <a:latin typeface="맑은 고딕"/>
                <a:ea typeface="맑은 고딕"/>
              </a:rPr>
              <a:t>Thshold</a:t>
            </a:r>
            <a:r>
              <a:rPr lang="ko-KR" altLang="en-US" sz="2500">
                <a:ea typeface="맑은 고딕"/>
              </a:rPr>
              <a:t>: 2.5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C062E9C7-3AAC-E369-C4A3-78492960D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sz="3300">
                <a:latin typeface="20"/>
                <a:ea typeface="Malgun Gothic"/>
              </a:rPr>
              <a:t>Data </a:t>
            </a:r>
            <a:r>
              <a:rPr lang="ko-KR" sz="3300" err="1">
                <a:latin typeface="20"/>
                <a:ea typeface="Malgun Gothic"/>
              </a:rPr>
              <a:t>preparation</a:t>
            </a:r>
            <a:r>
              <a:rPr lang="ko-KR" sz="3300">
                <a:latin typeface="20"/>
                <a:ea typeface="Malgun Gothic"/>
              </a:rPr>
              <a:t> and </a:t>
            </a:r>
            <a:r>
              <a:rPr lang="ko-KR" sz="3300" err="1">
                <a:latin typeface="20"/>
                <a:ea typeface="Malgun Gothic"/>
              </a:rPr>
              <a:t>extraction</a:t>
            </a:r>
            <a:r>
              <a:rPr lang="en-US" altLang="ko-KR" sz="3300">
                <a:latin typeface="20"/>
                <a:ea typeface="Malgun Gothic"/>
              </a:rPr>
              <a:t>: </a:t>
            </a:r>
            <a:r>
              <a:rPr lang="ko-KR" altLang="en-US" sz="3300">
                <a:latin typeface="20"/>
                <a:ea typeface="맑은 고딕"/>
              </a:rPr>
              <a:t>Target </a:t>
            </a:r>
            <a:r>
              <a:rPr lang="ko-KR" altLang="en-US" sz="3300" err="1">
                <a:latin typeface="20"/>
                <a:ea typeface="맑은 고딕"/>
              </a:rPr>
              <a:t>data</a:t>
            </a:r>
            <a:r>
              <a:rPr lang="ko-KR" altLang="en-US" sz="3300">
                <a:latin typeface="20"/>
                <a:ea typeface="맑은 고딕"/>
              </a:rPr>
              <a:t> </a:t>
            </a:r>
            <a:r>
              <a:rPr lang="ko-KR" altLang="en-US" sz="3300" err="1">
                <a:latin typeface="20"/>
                <a:ea typeface="맑은 고딕"/>
              </a:rPr>
              <a:t>setting</a:t>
            </a:r>
            <a:endParaRPr lang="ko-KR" altLang="en-US" sz="2000">
              <a:latin typeface="20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55296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7BD9927-8D00-C9ED-BDA9-143CD4E8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sz="3300">
                <a:latin typeface="20"/>
                <a:ea typeface="Malgun Gothic"/>
              </a:rPr>
              <a:t>Data </a:t>
            </a:r>
            <a:r>
              <a:rPr lang="ko-KR" sz="3300" err="1">
                <a:latin typeface="20"/>
                <a:ea typeface="Malgun Gothic"/>
              </a:rPr>
              <a:t>preparation</a:t>
            </a:r>
            <a:r>
              <a:rPr lang="ko-KR" sz="3300">
                <a:latin typeface="20"/>
                <a:ea typeface="Malgun Gothic"/>
              </a:rPr>
              <a:t> and </a:t>
            </a:r>
            <a:r>
              <a:rPr lang="ko-KR" sz="3300" err="1">
                <a:latin typeface="20"/>
                <a:ea typeface="Malgun Gothic"/>
              </a:rPr>
              <a:t>extraction</a:t>
            </a:r>
            <a:r>
              <a:rPr lang="en-US" altLang="ko-KR" sz="3300">
                <a:latin typeface="20"/>
                <a:ea typeface="Malgun Gothic"/>
              </a:rPr>
              <a:t>: </a:t>
            </a:r>
            <a:r>
              <a:rPr lang="ko-KR" altLang="en-US" sz="3300">
                <a:latin typeface="20"/>
                <a:ea typeface="맑은 고딕"/>
              </a:rPr>
              <a:t>Target </a:t>
            </a:r>
            <a:r>
              <a:rPr lang="ko-KR" altLang="en-US" sz="3300" err="1">
                <a:latin typeface="20"/>
                <a:ea typeface="맑은 고딕"/>
              </a:rPr>
              <a:t>data</a:t>
            </a:r>
            <a:r>
              <a:rPr lang="ko-KR" altLang="en-US" sz="3300">
                <a:latin typeface="20"/>
                <a:ea typeface="맑은 고딕"/>
              </a:rPr>
              <a:t> </a:t>
            </a:r>
            <a:r>
              <a:rPr lang="ko-KR" altLang="en-US" sz="3300" err="1">
                <a:latin typeface="20"/>
                <a:ea typeface="맑은 고딕"/>
              </a:rPr>
              <a:t>setting</a:t>
            </a:r>
            <a:endParaRPr lang="ko-KR" altLang="en-US" sz="2000">
              <a:latin typeface="20"/>
              <a:ea typeface="맑은 고딕"/>
            </a:endParaRPr>
          </a:p>
        </p:txBody>
      </p:sp>
      <p:pic>
        <p:nvPicPr>
          <p:cNvPr id="10" name="그림 10" descr="차트이(가) 표시된 사진&#10;&#10;자동 생성된 설명">
            <a:extLst>
              <a:ext uri="{FF2B5EF4-FFF2-40B4-BE49-F238E27FC236}">
                <a16:creationId xmlns:a16="http://schemas.microsoft.com/office/drawing/2014/main" id="{399A98CA-EF42-0BD0-12E7-A63BB4629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9460" y="1994694"/>
            <a:ext cx="5610225" cy="4114800"/>
          </a:xfrm>
        </p:spPr>
      </p:pic>
    </p:spTree>
    <p:extLst>
      <p:ext uri="{BB962C8B-B14F-4D97-AF65-F5344CB8AC3E}">
        <p14:creationId xmlns:p14="http://schemas.microsoft.com/office/powerpoint/2010/main" val="736660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82A142-613A-CF27-A637-912A2D3D0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351"/>
            <a:ext cx="10515600" cy="1325563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EDA 및 </a:t>
            </a:r>
            <a:r>
              <a:rPr lang="ko-KR" altLang="en-US" dirty="0" err="1">
                <a:ea typeface="맑은 고딕"/>
              </a:rPr>
              <a:t>전처리</a:t>
            </a:r>
            <a:r>
              <a:rPr lang="ko-KR" altLang="en-US" dirty="0">
                <a:ea typeface="맑은 고딕"/>
              </a:rPr>
              <a:t> (</a:t>
            </a:r>
            <a:r>
              <a:rPr lang="ko-KR" altLang="en-US" sz="4000" dirty="0" err="1">
                <a:ea typeface="맑은 고딕"/>
              </a:rPr>
              <a:t>결측치</a:t>
            </a:r>
            <a:r>
              <a:rPr lang="ko-KR" altLang="en-US" sz="4000" dirty="0">
                <a:ea typeface="맑은 고딕"/>
              </a:rPr>
              <a:t> 처리</a:t>
            </a:r>
            <a:r>
              <a:rPr lang="ko-KR" altLang="en-US" dirty="0">
                <a:ea typeface="맑은 고딕"/>
              </a:rPr>
              <a:t>)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B604F8-3535-33EE-C269-065799184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559" y="136554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ko-KR" altLang="en-US">
              <a:ea typeface="맑은 고딕"/>
            </a:endParaRPr>
          </a:p>
          <a:p>
            <a:pPr marL="0" indent="0">
              <a:buNone/>
            </a:pPr>
            <a:r>
              <a:rPr lang="ko-KR" altLang="en-US">
                <a:ea typeface="맑은 고딕"/>
              </a:rPr>
              <a:t>휴먼 에러 또는 컴퓨팅 에러에 의한 이상치 또는 </a:t>
            </a:r>
            <a:r>
              <a:rPr lang="ko-KR" altLang="en-US" err="1">
                <a:ea typeface="맑은 고딕"/>
              </a:rPr>
              <a:t>결측치</a:t>
            </a:r>
            <a:r>
              <a:rPr lang="ko-KR" altLang="en-US">
                <a:ea typeface="맑은 고딕"/>
              </a:rPr>
              <a:t> 존재 </a:t>
            </a:r>
            <a:r>
              <a:rPr lang="ko-KR" altLang="en-US" err="1">
                <a:ea typeface="맑은 고딕"/>
              </a:rPr>
              <a:t>X</a:t>
            </a:r>
            <a:r>
              <a:rPr lang="ko-KR" altLang="en-US">
                <a:ea typeface="맑은 고딕"/>
              </a:rPr>
              <a:t>.</a:t>
            </a:r>
            <a:endParaRPr lang="ko-KR">
              <a:ea typeface="맑은 고딕"/>
            </a:endParaRPr>
          </a:p>
          <a:p>
            <a:pPr marL="0" indent="0">
              <a:buNone/>
            </a:pPr>
            <a:endParaRPr lang="ko-KR" altLang="en-US">
              <a:ea typeface="맑은 고딕"/>
            </a:endParaRPr>
          </a:p>
          <a:p>
            <a:pPr marL="0" indent="0">
              <a:buNone/>
            </a:pPr>
            <a:r>
              <a:rPr lang="ko-KR" altLang="en-US" err="1">
                <a:ea typeface="맑은 고딕"/>
              </a:rPr>
              <a:t>페이즈</a:t>
            </a:r>
            <a:r>
              <a:rPr lang="ko-KR" altLang="en-US">
                <a:ea typeface="맑은 고딕"/>
              </a:rPr>
              <a:t> 노트에 존재하는 </a:t>
            </a:r>
            <a:r>
              <a:rPr lang="ko-KR" altLang="en-US" err="1">
                <a:ea typeface="맑은 고딕"/>
              </a:rPr>
              <a:t>결측치는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결측치로써의</a:t>
            </a:r>
            <a:r>
              <a:rPr lang="ko-KR" altLang="en-US">
                <a:ea typeface="맑은 고딕"/>
              </a:rPr>
              <a:t> 의미가 중요하다고 판단되어 </a:t>
            </a:r>
            <a:r>
              <a:rPr lang="ko-KR" altLang="en-US" err="1">
                <a:ea typeface="맑은 고딕"/>
              </a:rPr>
              <a:t>missing</a:t>
            </a:r>
            <a:r>
              <a:rPr lang="ko-KR" altLang="en-US">
                <a:ea typeface="맑은 고딕"/>
              </a:rPr>
              <a:t> 값으로 대체.</a:t>
            </a:r>
            <a:endParaRPr lang="ko-KR"/>
          </a:p>
          <a:p>
            <a:endParaRPr lang="ko-KR" altLang="en-US">
              <a:ea typeface="맑은 고딕"/>
            </a:endParaRPr>
          </a:p>
          <a:p>
            <a:endParaRPr lang="ko-KR" altLang="en-US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893229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82A142-613A-CF27-A637-912A2D3D0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351"/>
            <a:ext cx="10515600" cy="1325563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EDA 및 </a:t>
            </a:r>
            <a:r>
              <a:rPr lang="ko-KR" altLang="en-US" dirty="0" err="1">
                <a:ea typeface="맑은 고딕"/>
              </a:rPr>
              <a:t>전처리</a:t>
            </a:r>
            <a:r>
              <a:rPr lang="ko-KR" altLang="en-US" dirty="0">
                <a:ea typeface="맑은 고딕"/>
              </a:rPr>
              <a:t> (</a:t>
            </a:r>
            <a:r>
              <a:rPr lang="ko-KR" altLang="en-US" sz="4000" dirty="0" err="1">
                <a:ea typeface="맑은 고딕"/>
              </a:rPr>
              <a:t>Model</a:t>
            </a:r>
            <a:r>
              <a:rPr lang="ko-KR" altLang="en-US" sz="4000" dirty="0">
                <a:ea typeface="맑은 고딕"/>
              </a:rPr>
              <a:t> </a:t>
            </a:r>
            <a:r>
              <a:rPr lang="ko-KR" altLang="en-US" sz="4000" dirty="0" err="1">
                <a:ea typeface="맑은 고딕"/>
              </a:rPr>
              <a:t>hypothesis</a:t>
            </a:r>
            <a:r>
              <a:rPr lang="ko-KR" altLang="en-US" sz="4000" dirty="0">
                <a:ea typeface="맑은 고딕"/>
              </a:rPr>
              <a:t> 검정</a:t>
            </a:r>
            <a:r>
              <a:rPr lang="ko-KR" altLang="en-US" dirty="0">
                <a:ea typeface="맑은 고딕"/>
              </a:rPr>
              <a:t>)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B604F8-3535-33EE-C269-065799184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559" y="136554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ko-KR" altLang="en-US">
              <a:ea typeface="맑은 고딕"/>
            </a:endParaRPr>
          </a:p>
          <a:p>
            <a:endParaRPr lang="ko-KR" altLang="en-US">
              <a:ea typeface="맑은 고딕"/>
            </a:endParaRPr>
          </a:p>
        </p:txBody>
      </p:sp>
      <p:pic>
        <p:nvPicPr>
          <p:cNvPr id="4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6242C0F3-CEFD-1768-D562-552185619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200" y="1591879"/>
            <a:ext cx="3962400" cy="3102741"/>
          </a:xfrm>
          <a:prstGeom prst="rect">
            <a:avLst/>
          </a:prstGeom>
        </p:spPr>
      </p:pic>
      <p:pic>
        <p:nvPicPr>
          <p:cNvPr id="5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1F152DD6-AE31-176D-1BA3-8609E4B40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555652"/>
            <a:ext cx="4000500" cy="3175197"/>
          </a:xfrm>
          <a:prstGeom prst="rect">
            <a:avLst/>
          </a:prstGeom>
        </p:spPr>
      </p:pic>
      <p:pic>
        <p:nvPicPr>
          <p:cNvPr id="6" name="그림 6" descr="차트이(가) 표시된 사진&#10;&#10;자동 생성된 설명">
            <a:extLst>
              <a:ext uri="{FF2B5EF4-FFF2-40B4-BE49-F238E27FC236}">
                <a16:creationId xmlns:a16="http://schemas.microsoft.com/office/drawing/2014/main" id="{9E0E41EB-CF76-00F5-2973-FED963077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555803"/>
            <a:ext cx="4013200" cy="3085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974A60-A42E-EA4A-AEAC-594C825C41B1}"/>
              </a:ext>
            </a:extLst>
          </p:cNvPr>
          <p:cNvSpPr txBox="1"/>
          <p:nvPr/>
        </p:nvSpPr>
        <p:spPr>
          <a:xfrm>
            <a:off x="4909128" y="480521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T-Test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P-value</a:t>
            </a:r>
            <a:r>
              <a:rPr lang="ko-KR" altLang="en-US" dirty="0">
                <a:ea typeface="맑은 고딕"/>
              </a:rPr>
              <a:t> : 0.99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B6E20F-7B6A-F0F2-3BA4-3589D81747F0}"/>
              </a:ext>
            </a:extLst>
          </p:cNvPr>
          <p:cNvSpPr txBox="1"/>
          <p:nvPr/>
        </p:nvSpPr>
        <p:spPr>
          <a:xfrm>
            <a:off x="8811491" y="480521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T-Test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P-value</a:t>
            </a:r>
            <a:r>
              <a:rPr lang="ko-KR" altLang="en-US" dirty="0">
                <a:ea typeface="맑은 고딕"/>
              </a:rPr>
              <a:t> :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16830C-C038-4874-4D3C-FE40D7D5CF82}"/>
              </a:ext>
            </a:extLst>
          </p:cNvPr>
          <p:cNvSpPr txBox="1"/>
          <p:nvPr/>
        </p:nvSpPr>
        <p:spPr>
          <a:xfrm>
            <a:off x="1191491" y="480521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T-Test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P-value</a:t>
            </a:r>
            <a:r>
              <a:rPr lang="ko-KR" altLang="en-US" dirty="0">
                <a:ea typeface="맑은 고딕"/>
              </a:rPr>
              <a:t> : 0.0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DDF12C-F849-256D-C5BD-8B8CE400DCA2}"/>
              </a:ext>
            </a:extLst>
          </p:cNvPr>
          <p:cNvSpPr txBox="1"/>
          <p:nvPr/>
        </p:nvSpPr>
        <p:spPr>
          <a:xfrm>
            <a:off x="798945" y="5336307"/>
            <a:ext cx="1083656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차량의 속도가 빠를수록 위험한 수준의 </a:t>
            </a:r>
            <a:r>
              <a:rPr lang="ko-KR" altLang="en-US" dirty="0" err="1">
                <a:ea typeface="맑은 고딕"/>
              </a:rPr>
              <a:t>Slip이</a:t>
            </a:r>
            <a:r>
              <a:rPr lang="ko-KR" altLang="en-US" dirty="0">
                <a:ea typeface="맑은 고딕"/>
              </a:rPr>
              <a:t> 일어날 확률이 높다 (가설 1).</a:t>
            </a:r>
          </a:p>
          <a:p>
            <a:r>
              <a:rPr lang="ko-KR" altLang="en-US" dirty="0">
                <a:ea typeface="맑은 고딕"/>
              </a:rPr>
              <a:t>차량의 관성 가속도 절대값의 크기와 위험한 수준의 </a:t>
            </a:r>
            <a:r>
              <a:rPr lang="ko-KR" altLang="en-US" dirty="0" err="1">
                <a:ea typeface="맑은 고딕"/>
              </a:rPr>
              <a:t>Slip이</a:t>
            </a:r>
            <a:r>
              <a:rPr lang="ko-KR" altLang="en-US" dirty="0">
                <a:ea typeface="맑은 고딕"/>
              </a:rPr>
              <a:t> 일어날 확률과의 유의성은 없다 (가설 2,3).</a:t>
            </a:r>
          </a:p>
        </p:txBody>
      </p:sp>
    </p:spTree>
    <p:extLst>
      <p:ext uri="{BB962C8B-B14F-4D97-AF65-F5344CB8AC3E}">
        <p14:creationId xmlns:p14="http://schemas.microsoft.com/office/powerpoint/2010/main" val="3584771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BCD3A-0A4E-639A-BF7A-BAB8228FB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dirty="0">
                <a:latin typeface="Malgun Gothic"/>
                <a:ea typeface="Malgun Gothic"/>
              </a:rPr>
              <a:t>EDA 및 </a:t>
            </a:r>
            <a:r>
              <a:rPr lang="ko-KR" dirty="0" err="1">
                <a:latin typeface="Malgun Gothic"/>
                <a:ea typeface="Malgun Gothic"/>
              </a:rPr>
              <a:t>전처리</a:t>
            </a:r>
            <a:r>
              <a:rPr lang="ko-KR" dirty="0">
                <a:latin typeface="Malgun Gothic"/>
                <a:ea typeface="Malgun Gothic"/>
              </a:rPr>
              <a:t> (</a:t>
            </a:r>
            <a:r>
              <a:rPr lang="ko-KR" altLang="en-US" sz="4000" dirty="0">
                <a:ea typeface="맑은 고딕"/>
              </a:rPr>
              <a:t>데이터 분리</a:t>
            </a:r>
            <a:r>
              <a:rPr lang="ko-KR" altLang="en-US" dirty="0">
                <a:ea typeface="맑은 고딕"/>
              </a:rPr>
              <a:t>)</a:t>
            </a:r>
            <a:endParaRPr 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6D62D6-AAED-4023-2FAF-E6EB0FC7A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dirty="0">
                <a:ea typeface="맑은 고딕"/>
              </a:rPr>
              <a:t>1.8만여개의 관측 데이터를 </a:t>
            </a:r>
            <a:r>
              <a:rPr lang="ko-KR" altLang="en-US" dirty="0" err="1">
                <a:ea typeface="맑은 고딕"/>
              </a:rPr>
              <a:t>Train,Validation,Test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Set로</a:t>
            </a:r>
            <a:r>
              <a:rPr lang="ko-KR" altLang="en-US" dirty="0">
                <a:ea typeface="맑은 고딕"/>
              </a:rPr>
              <a:t>, 0.64:0.16:0.2의 비율로 클래스 분포를 고려하여 분리.</a:t>
            </a:r>
          </a:p>
          <a:p>
            <a:pPr marL="0" indent="0">
              <a:buNone/>
            </a:pPr>
            <a:endParaRPr lang="ko-KR" altLang="en-US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범주형 특성에 대해 </a:t>
            </a:r>
            <a:r>
              <a:rPr lang="ko-KR" altLang="en-US" dirty="0" err="1">
                <a:ea typeface="맑은 고딕"/>
              </a:rPr>
              <a:t>Ordinal</a:t>
            </a:r>
            <a:r>
              <a:rPr lang="ko-KR" altLang="en-US" dirty="0">
                <a:ea typeface="맑은 고딕"/>
              </a:rPr>
              <a:t> </a:t>
            </a:r>
            <a:r>
              <a:rPr lang="ko-KR" altLang="en-US" dirty="0" err="1">
                <a:ea typeface="맑은 고딕"/>
              </a:rPr>
              <a:t>Encoding를</a:t>
            </a:r>
            <a:r>
              <a:rPr lang="ko-KR" altLang="en-US" dirty="0">
                <a:ea typeface="맑은 고딕"/>
              </a:rPr>
              <a:t> 적용.</a:t>
            </a:r>
          </a:p>
          <a:p>
            <a:endParaRPr lang="ko-KR" altLang="en-US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55387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F7274-901E-0809-C3E1-8E1529265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1000"/>
              </a:spcBef>
            </a:pPr>
            <a:r>
              <a:rPr lang="en-US" altLang="ko-KR" sz="4000">
                <a:latin typeface="Malgun Gothic"/>
                <a:ea typeface="Malgun Gothic"/>
              </a:rPr>
              <a:t>Model</a:t>
            </a:r>
            <a:r>
              <a:rPr lang="ko-KR" altLang="en-US" sz="4000">
                <a:latin typeface="Malgun Gothic"/>
                <a:ea typeface="Malgun Gothic"/>
              </a:rPr>
              <a:t> </a:t>
            </a:r>
            <a:r>
              <a:rPr lang="en-US" altLang="ko-KR" sz="4000">
                <a:latin typeface="Malgun Gothic"/>
                <a:ea typeface="Malgun Gothic"/>
              </a:rPr>
              <a:t>building</a:t>
            </a:r>
            <a:r>
              <a:rPr lang="ko-KR" altLang="en-US" sz="4000">
                <a:latin typeface="Malgun Gothic"/>
                <a:ea typeface="Malgun Gothic"/>
              </a:rPr>
              <a:t> </a:t>
            </a:r>
            <a:r>
              <a:rPr lang="en-US" altLang="ko-KR" sz="4000">
                <a:latin typeface="Malgun Gothic"/>
                <a:ea typeface="Malgun Gothic"/>
              </a:rPr>
              <a:t>and</a:t>
            </a:r>
            <a:r>
              <a:rPr lang="ko-KR" altLang="en-US" sz="4000">
                <a:latin typeface="Malgun Gothic"/>
                <a:ea typeface="Malgun Gothic"/>
              </a:rPr>
              <a:t> </a:t>
            </a:r>
            <a:r>
              <a:rPr lang="en-US" altLang="ko-KR" sz="4000">
                <a:latin typeface="Malgun Gothic"/>
                <a:ea typeface="Malgun Gothic"/>
              </a:rPr>
              <a:t>evaluation</a:t>
            </a:r>
            <a:endParaRPr lang="ko-KR" altLang="en-US" sz="4000">
              <a:latin typeface="Malgun Gothic"/>
              <a:ea typeface="Malgun Gothic"/>
            </a:endParaRPr>
          </a:p>
          <a:p>
            <a:endParaRPr lang="ko-KR">
              <a:latin typeface="Malgun Gothic"/>
              <a:ea typeface="Malgun Gothic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1BDC26-9D03-D328-1DA8-AC13C3BD1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622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err="1">
                <a:ea typeface="맑은 고딕"/>
              </a:rPr>
              <a:t>RandomforestClassifier</a:t>
            </a:r>
            <a:endParaRPr lang="ko-KR" altLang="en-US" err="1">
              <a:ea typeface="맑은 고딕" panose="020B0503020000020004" pitchFamily="34" charset="-127"/>
            </a:endParaRPr>
          </a:p>
          <a:p>
            <a:r>
              <a:rPr lang="en-US" altLang="en-US" err="1">
                <a:ea typeface="+mn-lt"/>
                <a:cs typeface="+mn-lt"/>
              </a:rPr>
              <a:t>XGBClassifier</a:t>
            </a:r>
            <a:endParaRPr lang="en-US" altLang="ko-KR" err="1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Baseline(</a:t>
            </a:r>
            <a:r>
              <a:rPr lang="en-US" altLang="ko-KR" dirty="0" err="1">
                <a:ea typeface="맑은 고딕"/>
              </a:rPr>
              <a:t>최빈값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예측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모델</a:t>
            </a:r>
            <a:r>
              <a:rPr lang="en-US" altLang="ko-KR" dirty="0">
                <a:ea typeface="맑은 고딕"/>
              </a:rPr>
              <a:t>. </a:t>
            </a:r>
            <a:r>
              <a:rPr lang="en-US" altLang="ko-KR" dirty="0" err="1">
                <a:ea typeface="맑은 고딕"/>
              </a:rPr>
              <a:t>슬립이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일어나지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않는다고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예측</a:t>
            </a:r>
            <a:r>
              <a:rPr lang="en-US" altLang="ko-KR" dirty="0">
                <a:ea typeface="맑은 고딕"/>
              </a:rPr>
              <a:t>.)</a:t>
            </a:r>
            <a:endParaRPr lang="en-US" altLang="ko-KR" dirty="0">
              <a:ea typeface="맑은 고딕" panose="020B0503020000020004" pitchFamily="34" charset="-127"/>
            </a:endParaRPr>
          </a:p>
          <a:p>
            <a:r>
              <a:rPr lang="ko-KR" altLang="en-US" dirty="0">
                <a:ea typeface="맑은 고딕"/>
              </a:rPr>
              <a:t>평가지표: 검증 셋에 대한 f1과 </a:t>
            </a:r>
            <a:r>
              <a:rPr lang="ko-KR" altLang="en-US" dirty="0" err="1">
                <a:ea typeface="맑은 고딕"/>
              </a:rPr>
              <a:t>auc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score</a:t>
            </a:r>
            <a:r>
              <a:rPr lang="ko-KR" altLang="en-US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8863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30403F-9601-E45D-2870-EFB82124E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4627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err="1">
                <a:solidFill>
                  <a:srgbClr val="FF0000"/>
                </a:solidFill>
                <a:latin typeface="Malgun Gothic"/>
                <a:ea typeface="Malgun Gothic"/>
              </a:rPr>
              <a:t>GridsearchCV</a:t>
            </a:r>
            <a:r>
              <a:rPr lang="ko-KR">
                <a:latin typeface="Malgun Gothic"/>
                <a:ea typeface="Malgun Gothic"/>
              </a:rPr>
              <a:t>(</a:t>
            </a:r>
            <a:r>
              <a:rPr lang="en-US" altLang="ko-KR">
                <a:latin typeface="Malgun Gothic"/>
                <a:ea typeface="Malgun Gothic"/>
              </a:rPr>
              <a:t>scoring = '</a:t>
            </a:r>
            <a:r>
              <a:rPr lang="en-US" altLang="ko-KR" err="1">
                <a:latin typeface="Malgun Gothic"/>
                <a:ea typeface="Malgun Gothic"/>
              </a:rPr>
              <a:t>roc_auc</a:t>
            </a:r>
            <a:r>
              <a:rPr lang="en-US" altLang="ko-KR">
                <a:latin typeface="Malgun Gothic"/>
                <a:ea typeface="Malgun Gothic"/>
              </a:rPr>
              <a:t>', cv</a:t>
            </a:r>
            <a:r>
              <a:rPr lang="ko-KR">
                <a:latin typeface="Malgun Gothic"/>
                <a:ea typeface="Malgun Gothic"/>
              </a:rPr>
              <a:t>=5)로 모델 파라미터 최적화와 교차검증 진행.</a:t>
            </a:r>
            <a:endParaRPr lang="ko-KR"/>
          </a:p>
          <a:p>
            <a:pPr marL="0" indent="0">
              <a:buNone/>
            </a:pPr>
            <a:endParaRPr lang="ko-KR">
              <a:latin typeface="Malgun Gothic"/>
              <a:ea typeface="Malgun Gothic"/>
            </a:endParaRPr>
          </a:p>
          <a:p>
            <a:pPr marL="0" indent="0">
              <a:buNone/>
            </a:pPr>
            <a:r>
              <a:rPr lang="en-US" altLang="ko-KR" err="1">
                <a:latin typeface="Malgun Gothic"/>
                <a:ea typeface="Malgun Gothic"/>
              </a:rPr>
              <a:t>RandomforestClassifier</a:t>
            </a:r>
            <a:r>
              <a:rPr lang="en-US" altLang="ko-KR">
                <a:latin typeface="Malgun Gothic"/>
                <a:ea typeface="Malgun Gothic"/>
              </a:rPr>
              <a:t>: max_depth,'</a:t>
            </a:r>
            <a:r>
              <a:rPr lang="en-US" altLang="ko-KR" err="1">
                <a:latin typeface="Malgun Gothic"/>
                <a:ea typeface="Malgun Gothic"/>
              </a:rPr>
              <a:t>class_weight</a:t>
            </a:r>
            <a:r>
              <a:rPr lang="en-US" altLang="ko-KR">
                <a:latin typeface="Malgun Gothic"/>
                <a:ea typeface="Malgun Gothic"/>
              </a:rPr>
              <a:t>'</a:t>
            </a:r>
            <a:endParaRPr lang="ko-KR">
              <a:latin typeface="Malgun Gothic"/>
              <a:ea typeface="Malgun Gothic"/>
            </a:endParaRPr>
          </a:p>
          <a:p>
            <a:pPr marL="0" indent="0">
              <a:buNone/>
            </a:pPr>
            <a:r>
              <a:rPr lang="en-US" altLang="ko-KR" err="1">
                <a:latin typeface="Malgun Gothic"/>
                <a:ea typeface="Malgun Gothic"/>
              </a:rPr>
              <a:t>XGBClassifier</a:t>
            </a:r>
            <a:r>
              <a:rPr lang="en-US" altLang="ko-KR">
                <a:latin typeface="Malgun Gothic"/>
                <a:ea typeface="Malgun Gothic"/>
              </a:rPr>
              <a:t>:</a:t>
            </a:r>
          </a:p>
          <a:p>
            <a:pPr marL="0" indent="0">
              <a:buNone/>
            </a:pPr>
            <a:r>
              <a:rPr lang="en-US" altLang="ko-KR">
                <a:latin typeface="Malgun Gothic"/>
                <a:ea typeface="Malgun Gothic"/>
              </a:rPr>
              <a:t> </a:t>
            </a:r>
            <a:r>
              <a:rPr lang="en-US" altLang="ko-KR" err="1">
                <a:latin typeface="Malgun Gothic"/>
                <a:ea typeface="Malgun Gothic"/>
              </a:rPr>
              <a:t>max_depth,learning_rate,subsample,colsample_bytree</a:t>
            </a:r>
            <a:endParaRPr lang="en-US" altLang="ko-KR">
              <a:latin typeface="Malgun Gothic"/>
              <a:ea typeface="Malgun Gothic"/>
            </a:endParaRPr>
          </a:p>
          <a:p>
            <a:pPr marL="0" indent="0">
              <a:buNone/>
            </a:pPr>
            <a:endParaRPr lang="en-US" altLang="ko-KR">
              <a:latin typeface="Malgun Gothic"/>
              <a:ea typeface="Malgun Gothic"/>
            </a:endParaRPr>
          </a:p>
          <a:p>
            <a:pPr marL="0" indent="0">
              <a:buNone/>
            </a:pPr>
            <a:r>
              <a:rPr lang="en-US" altLang="ko-KR" err="1">
                <a:latin typeface="Malgun Gothic"/>
                <a:ea typeface="Malgun Gothic"/>
              </a:rPr>
              <a:t>n_estimators</a:t>
            </a:r>
            <a:r>
              <a:rPr lang="en-US" altLang="ko-KR">
                <a:latin typeface="Malgun Gothic"/>
                <a:ea typeface="Malgun Gothic"/>
              </a:rPr>
              <a:t> = 500으로 </a:t>
            </a:r>
            <a:r>
              <a:rPr lang="en-US" altLang="ko-KR" err="1">
                <a:latin typeface="Malgun Gothic"/>
                <a:ea typeface="Malgun Gothic"/>
              </a:rPr>
              <a:t>동일</a:t>
            </a:r>
            <a:r>
              <a:rPr lang="en-US" altLang="ko-KR">
                <a:latin typeface="Malgun Gothic"/>
                <a:ea typeface="Malgun Gothic"/>
              </a:rPr>
              <a:t>.</a:t>
            </a:r>
          </a:p>
          <a:p>
            <a:pPr marL="0" indent="0">
              <a:buNone/>
            </a:pPr>
            <a:endParaRPr lang="en-US" altLang="ko-KR">
              <a:latin typeface="Malgun Gothic"/>
              <a:ea typeface="Malgun Gothic"/>
            </a:endParaRPr>
          </a:p>
          <a:p>
            <a:endParaRPr lang="ko-KR" altLang="en-US">
              <a:ea typeface="맑은 고딕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46C0433-9A60-80F1-1A66-876CB4323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>
              <a:spcBef>
                <a:spcPts val="1000"/>
              </a:spcBef>
            </a:pPr>
            <a:r>
              <a:rPr lang="en-US" altLang="ko-KR" sz="4000">
                <a:latin typeface="Malgun Gothic"/>
                <a:ea typeface="Malgun Gothic"/>
              </a:rPr>
              <a:t>Model</a:t>
            </a:r>
            <a:r>
              <a:rPr lang="ko-KR" altLang="en-US" sz="4000">
                <a:latin typeface="Malgun Gothic"/>
                <a:ea typeface="Malgun Gothic"/>
              </a:rPr>
              <a:t> </a:t>
            </a:r>
            <a:r>
              <a:rPr lang="en-US" altLang="ko-KR" sz="4000">
                <a:latin typeface="Malgun Gothic"/>
                <a:ea typeface="Malgun Gothic"/>
              </a:rPr>
              <a:t>building</a:t>
            </a:r>
            <a:r>
              <a:rPr lang="ko-KR" altLang="en-US" sz="4000">
                <a:latin typeface="Malgun Gothic"/>
                <a:ea typeface="Malgun Gothic"/>
              </a:rPr>
              <a:t> </a:t>
            </a:r>
            <a:r>
              <a:rPr lang="en-US" altLang="ko-KR" sz="4000">
                <a:latin typeface="Malgun Gothic"/>
                <a:ea typeface="Malgun Gothic"/>
              </a:rPr>
              <a:t>and</a:t>
            </a:r>
            <a:r>
              <a:rPr lang="ko-KR" altLang="en-US" sz="4000">
                <a:latin typeface="Malgun Gothic"/>
                <a:ea typeface="Malgun Gothic"/>
              </a:rPr>
              <a:t> </a:t>
            </a:r>
            <a:r>
              <a:rPr lang="en-US" altLang="ko-KR" sz="4000">
                <a:latin typeface="Malgun Gothic"/>
                <a:ea typeface="Malgun Gothic"/>
              </a:rPr>
              <a:t>evaluation</a:t>
            </a:r>
            <a:endParaRPr lang="ko-KR" altLang="en-US" sz="4000">
              <a:latin typeface="Malgun Gothic"/>
              <a:ea typeface="Malgun Gothic"/>
            </a:endParaRPr>
          </a:p>
          <a:p>
            <a:endParaRPr lang="ko-KR">
              <a:latin typeface="Malgun Gothic"/>
              <a:ea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85375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C20EA1-45E2-C7F9-66F2-6670FD670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err="1">
                <a:ea typeface="맑은 고딕"/>
              </a:rPr>
              <a:t>Index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0411D8-8154-3C5B-81A3-95341B8BC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6229"/>
            <a:ext cx="10659373" cy="44807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err="1">
                <a:ea typeface="맑은 고딕"/>
              </a:rPr>
              <a:t>Background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about</a:t>
            </a:r>
            <a:r>
              <a:rPr lang="ko-KR" altLang="en-US">
                <a:ea typeface="맑은 고딕"/>
              </a:rPr>
              <a:t> TC(</a:t>
            </a:r>
            <a:r>
              <a:rPr lang="ko-KR" altLang="en-US" err="1">
                <a:ea typeface="맑은 고딕"/>
              </a:rPr>
              <a:t>Trackion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control</a:t>
            </a:r>
            <a:r>
              <a:rPr lang="ko-KR" altLang="en-US">
                <a:ea typeface="맑은 고딕"/>
              </a:rPr>
              <a:t>) and </a:t>
            </a:r>
            <a:r>
              <a:rPr lang="ko-KR" altLang="en-US" err="1">
                <a:ea typeface="맑은 고딕"/>
              </a:rPr>
              <a:t>Rally</a:t>
            </a:r>
            <a:endParaRPr lang="ko-KR" altLang="en-US">
              <a:ea typeface="맑은 고딕"/>
            </a:endParaRPr>
          </a:p>
          <a:p>
            <a:r>
              <a:rPr lang="ko-KR" altLang="en-US" err="1">
                <a:ea typeface="맑은 고딕"/>
              </a:rPr>
              <a:t>Problem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statement</a:t>
            </a:r>
            <a:endParaRPr lang="ko-KR" altLang="en-US">
              <a:ea typeface="맑은 고딕"/>
            </a:endParaRPr>
          </a:p>
          <a:p>
            <a:r>
              <a:rPr lang="ko-KR" altLang="en-US" err="1">
                <a:solidFill>
                  <a:srgbClr val="000000"/>
                </a:solidFill>
                <a:latin typeface="맑은 고딕"/>
                <a:ea typeface="맑은 고딕"/>
              </a:rPr>
              <a:t>Model</a:t>
            </a:r>
            <a:r>
              <a:rPr lang="ko-KR" altLang="en-US">
                <a:solidFill>
                  <a:srgbClr val="000000"/>
                </a:solidFill>
                <a:latin typeface="맑은 고딕"/>
                <a:ea typeface="맑은 고딕"/>
              </a:rPr>
              <a:t> </a:t>
            </a:r>
            <a:r>
              <a:rPr lang="ko-KR" altLang="en-US" err="1">
                <a:solidFill>
                  <a:srgbClr val="000000"/>
                </a:solidFill>
                <a:latin typeface="맑은 고딕"/>
                <a:ea typeface="맑은 고딕"/>
              </a:rPr>
              <a:t>Hypothesis</a:t>
            </a:r>
            <a:r>
              <a:rPr lang="ko-KR" altLang="en-US">
                <a:solidFill>
                  <a:srgbClr val="000000"/>
                </a:solidFill>
                <a:latin typeface="맑은 고딕"/>
                <a:ea typeface="맑은 고딕"/>
              </a:rPr>
              <a:t> and </a:t>
            </a:r>
            <a:r>
              <a:rPr lang="ko-KR" altLang="en-US" err="1">
                <a:solidFill>
                  <a:srgbClr val="000000"/>
                </a:solidFill>
                <a:latin typeface="맑은 고딕"/>
                <a:ea typeface="맑은 고딕"/>
              </a:rPr>
              <a:t>goals</a:t>
            </a:r>
            <a:endParaRPr lang="ko-KR" altLang="en-US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ko-KR" altLang="en-US">
                <a:solidFill>
                  <a:srgbClr val="000000"/>
                </a:solidFill>
                <a:latin typeface="맑은 고딕"/>
                <a:ea typeface="맑은 고딕"/>
              </a:rPr>
              <a:t>Data </a:t>
            </a:r>
            <a:r>
              <a:rPr lang="ko-KR" altLang="en-US" err="1">
                <a:solidFill>
                  <a:srgbClr val="000000"/>
                </a:solidFill>
                <a:latin typeface="맑은 고딕"/>
                <a:ea typeface="맑은 고딕"/>
              </a:rPr>
              <a:t>preparation</a:t>
            </a:r>
            <a:r>
              <a:rPr lang="ko-KR" altLang="en-US">
                <a:solidFill>
                  <a:srgbClr val="000000"/>
                </a:solidFill>
                <a:latin typeface="맑은 고딕"/>
                <a:ea typeface="맑은 고딕"/>
              </a:rPr>
              <a:t> and </a:t>
            </a:r>
            <a:r>
              <a:rPr lang="ko-KR" altLang="en-US" err="1">
                <a:solidFill>
                  <a:srgbClr val="000000"/>
                </a:solidFill>
                <a:latin typeface="맑은 고딕"/>
                <a:ea typeface="맑은 고딕"/>
              </a:rPr>
              <a:t>extraction</a:t>
            </a:r>
            <a:endParaRPr lang="ko-KR" altLang="en-US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ko-KR" altLang="en-US">
                <a:ea typeface="맑은 고딕"/>
              </a:rPr>
              <a:t>EDA 및 </a:t>
            </a:r>
            <a:r>
              <a:rPr lang="ko-KR" altLang="en-US" err="1">
                <a:ea typeface="맑은 고딕"/>
              </a:rPr>
              <a:t>전처리</a:t>
            </a:r>
          </a:p>
          <a:p>
            <a:r>
              <a:rPr lang="ko-KR" altLang="en-US" err="1">
                <a:ea typeface="맑은 고딕"/>
              </a:rPr>
              <a:t>Model</a:t>
            </a:r>
            <a:r>
              <a:rPr lang="ko-KR" altLang="en-US">
                <a:ea typeface="맑은 고딕"/>
              </a:rPr>
              <a:t> </a:t>
            </a:r>
            <a:r>
              <a:rPr lang="ko-KR" altLang="en-US" err="1">
                <a:ea typeface="맑은 고딕"/>
              </a:rPr>
              <a:t>building</a:t>
            </a:r>
            <a:r>
              <a:rPr lang="ko-KR" altLang="en-US">
                <a:ea typeface="맑은 고딕"/>
              </a:rPr>
              <a:t> and </a:t>
            </a:r>
            <a:r>
              <a:rPr lang="ko-KR" altLang="en-US" err="1">
                <a:ea typeface="맑은 고딕"/>
              </a:rPr>
              <a:t>evaluation</a:t>
            </a:r>
            <a:endParaRPr lang="ko-KR" altLang="en-US">
              <a:ea typeface="맑은 고딕"/>
            </a:endParaRPr>
          </a:p>
          <a:p>
            <a:r>
              <a:rPr lang="ko-KR" altLang="en-US" err="1">
                <a:ea typeface="맑은 고딕"/>
              </a:rPr>
              <a:t>Model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analysis</a:t>
            </a:r>
            <a:endParaRPr lang="ko-KR" altLang="en-US">
              <a:ea typeface="맑은 고딕"/>
            </a:endParaRPr>
          </a:p>
          <a:p>
            <a:r>
              <a:rPr lang="ko-KR" altLang="en-US" err="1">
                <a:ea typeface="맑은 고딕"/>
              </a:rPr>
              <a:t>Conclusion</a:t>
            </a:r>
            <a:endParaRPr lang="ko-KR" altLang="en-US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7876870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C35791-2D8B-0E67-672A-A60D0AE7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>
                <a:latin typeface="Malgun Gothic"/>
                <a:ea typeface="+mj-lt"/>
              </a:rPr>
              <a:t>Model</a:t>
            </a:r>
            <a:r>
              <a:rPr lang="ko-KR" sz="4000">
                <a:latin typeface="Malgun Gothic"/>
                <a:ea typeface="Malgun Gothic"/>
              </a:rPr>
              <a:t> </a:t>
            </a:r>
            <a:r>
              <a:rPr lang="en-US" altLang="ko-KR" sz="4000">
                <a:latin typeface="Malgun Gothic"/>
                <a:ea typeface="+mj-lt"/>
              </a:rPr>
              <a:t>building</a:t>
            </a:r>
            <a:r>
              <a:rPr lang="ko-KR" sz="4000">
                <a:latin typeface="Malgun Gothic"/>
                <a:ea typeface="Malgun Gothic"/>
              </a:rPr>
              <a:t> </a:t>
            </a:r>
            <a:r>
              <a:rPr lang="en-US" altLang="ko-KR" sz="4000">
                <a:latin typeface="Malgun Gothic"/>
                <a:ea typeface="+mj-lt"/>
              </a:rPr>
              <a:t>and</a:t>
            </a:r>
            <a:r>
              <a:rPr lang="ko-KR" sz="4000">
                <a:latin typeface="Malgun Gothic"/>
                <a:ea typeface="Malgun Gothic"/>
              </a:rPr>
              <a:t> </a:t>
            </a:r>
            <a:r>
              <a:rPr lang="en-US" altLang="ko-KR" sz="4000">
                <a:latin typeface="Malgun Gothic"/>
                <a:ea typeface="+mj-lt"/>
              </a:rPr>
              <a:t>evaluation</a:t>
            </a:r>
            <a:endParaRPr lang="ko-KR" sz="4000">
              <a:latin typeface="Malgun Gothic"/>
              <a:ea typeface="Malgun Gothic"/>
            </a:endParaRPr>
          </a:p>
          <a:p>
            <a:endParaRPr lang="ko-KR" altLang="en-US">
              <a:ea typeface="맑은 고딕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99560-124A-5999-AD12-7D6D7BE0D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2652" y="1696228"/>
            <a:ext cx="10242431" cy="4480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 sz="2000">
                <a:ea typeface="+mn-lt"/>
                <a:cs typeface="+mn-lt"/>
              </a:rPr>
              <a:t>Baseline</a:t>
            </a:r>
          </a:p>
          <a:p>
            <a:pPr marL="0" indent="0">
              <a:buNone/>
            </a:pPr>
            <a:r>
              <a:rPr lang="en-US" altLang="ko-KR" sz="2000">
                <a:ea typeface="+mn-lt"/>
                <a:cs typeface="+mn-lt"/>
              </a:rPr>
              <a:t>F1 : 0.0, Roc </a:t>
            </a:r>
            <a:r>
              <a:rPr lang="en-US" altLang="ko-KR" sz="2000" err="1">
                <a:ea typeface="+mn-lt"/>
                <a:cs typeface="+mn-lt"/>
              </a:rPr>
              <a:t>auc</a:t>
            </a:r>
            <a:r>
              <a:rPr lang="en-US" altLang="ko-KR" sz="2000">
                <a:ea typeface="+mn-lt"/>
                <a:cs typeface="+mn-lt"/>
              </a:rPr>
              <a:t> score : 0.5 </a:t>
            </a:r>
          </a:p>
          <a:p>
            <a:pPr marL="0" indent="0">
              <a:buNone/>
            </a:pPr>
            <a:endParaRPr lang="en-US" altLang="ko-KR" sz="2000">
              <a:ea typeface="+mn-lt"/>
              <a:cs typeface="+mn-lt"/>
            </a:endParaRPr>
          </a:p>
          <a:p>
            <a:r>
              <a:rPr lang="en-US" altLang="ko-KR" sz="2000" err="1">
                <a:ea typeface="+mn-lt"/>
                <a:cs typeface="+mn-lt"/>
              </a:rPr>
              <a:t>RandomforestClassifier</a:t>
            </a:r>
            <a:endParaRPr lang="en-US" altLang="ko-KR" sz="20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altLang="ko-KR" sz="2000">
                <a:ea typeface="+mn-lt"/>
                <a:cs typeface="+mn-lt"/>
              </a:rPr>
              <a:t>F1 : 0.80,</a:t>
            </a:r>
            <a:r>
              <a:rPr lang="ko-KR" altLang="en-US" sz="2000">
                <a:ea typeface="+mn-lt"/>
                <a:cs typeface="+mn-lt"/>
              </a:rPr>
              <a:t>  </a:t>
            </a:r>
            <a:r>
              <a:rPr lang="ko-KR" altLang="en-US" sz="2000" err="1">
                <a:ea typeface="+mn-lt"/>
                <a:cs typeface="+mn-lt"/>
              </a:rPr>
              <a:t>Roc</a:t>
            </a:r>
            <a:r>
              <a:rPr lang="ko-KR" altLang="en-US" sz="2000">
                <a:ea typeface="+mn-lt"/>
                <a:cs typeface="+mn-lt"/>
              </a:rPr>
              <a:t> </a:t>
            </a:r>
            <a:r>
              <a:rPr lang="ko-KR" altLang="en-US" sz="2000" err="1">
                <a:ea typeface="+mn-lt"/>
                <a:cs typeface="+mn-lt"/>
              </a:rPr>
              <a:t>auc</a:t>
            </a:r>
            <a:r>
              <a:rPr lang="ko-KR" altLang="en-US" sz="2000">
                <a:ea typeface="+mn-lt"/>
                <a:cs typeface="+mn-lt"/>
              </a:rPr>
              <a:t> </a:t>
            </a:r>
            <a:r>
              <a:rPr lang="ko-KR" altLang="en-US" sz="2000" err="1">
                <a:ea typeface="+mn-lt"/>
                <a:cs typeface="+mn-lt"/>
              </a:rPr>
              <a:t>score</a:t>
            </a:r>
            <a:r>
              <a:rPr lang="ko-KR" altLang="en-US" sz="2000">
                <a:ea typeface="+mn-lt"/>
                <a:cs typeface="+mn-lt"/>
              </a:rPr>
              <a:t> : </a:t>
            </a:r>
            <a:r>
              <a:rPr lang="en-US" altLang="ko-KR" sz="2000">
                <a:ea typeface="+mn-lt"/>
                <a:cs typeface="+mn-lt"/>
              </a:rPr>
              <a:t>0.84</a:t>
            </a:r>
          </a:p>
          <a:p>
            <a:pPr marL="0" indent="0">
              <a:buNone/>
            </a:pPr>
            <a:endParaRPr lang="en-US" altLang="ko-KR" sz="2000">
              <a:ea typeface="+mn-lt"/>
              <a:cs typeface="+mn-lt"/>
            </a:endParaRPr>
          </a:p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altLang="ko-KR" sz="2000" err="1">
                <a:ea typeface="+mn-lt"/>
                <a:cs typeface="+mn-lt"/>
              </a:rPr>
              <a:t>XGBClassifier</a:t>
            </a:r>
            <a:endParaRPr lang="en-US" altLang="ko-KR" sz="20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altLang="ko-KR" sz="2000">
                <a:ea typeface="+mn-lt"/>
                <a:cs typeface="+mn-lt"/>
              </a:rPr>
              <a:t>F1 :</a:t>
            </a:r>
            <a:r>
              <a:rPr lang="en-US" altLang="ko-KR" sz="2000">
                <a:solidFill>
                  <a:srgbClr val="FF0000"/>
                </a:solidFill>
                <a:ea typeface="+mn-lt"/>
                <a:cs typeface="+mn-lt"/>
              </a:rPr>
              <a:t> </a:t>
            </a:r>
            <a:r>
              <a:rPr lang="en-US" sz="2000">
                <a:solidFill>
                  <a:srgbClr val="FF0000"/>
                </a:solidFill>
                <a:ea typeface="+mn-lt"/>
                <a:cs typeface="+mn-lt"/>
              </a:rPr>
              <a:t>0.95</a:t>
            </a:r>
            <a:r>
              <a:rPr lang="en-US" sz="2000">
                <a:ea typeface="+mn-lt"/>
                <a:cs typeface="+mn-lt"/>
              </a:rPr>
              <a:t>, Roc </a:t>
            </a:r>
            <a:r>
              <a:rPr lang="en-US" sz="2000" err="1">
                <a:ea typeface="+mn-lt"/>
                <a:cs typeface="+mn-lt"/>
              </a:rPr>
              <a:t>auc</a:t>
            </a:r>
            <a:r>
              <a:rPr lang="en-US" sz="2000">
                <a:ea typeface="+mn-lt"/>
                <a:cs typeface="+mn-lt"/>
              </a:rPr>
              <a:t> score :</a:t>
            </a:r>
            <a:r>
              <a:rPr lang="en-US" sz="2000">
                <a:solidFill>
                  <a:srgbClr val="FF0000"/>
                </a:solidFill>
                <a:ea typeface="+mn-lt"/>
                <a:cs typeface="+mn-lt"/>
              </a:rPr>
              <a:t> 0.96</a:t>
            </a:r>
          </a:p>
          <a:p>
            <a:pPr marL="0" indent="0">
              <a:buNone/>
            </a:pPr>
            <a:endParaRPr lang="en-US" sz="2000">
              <a:ea typeface="+mn-lt"/>
              <a:cs typeface="+mn-lt"/>
            </a:endParaRPr>
          </a:p>
          <a:p>
            <a:pPr marL="0" indent="0">
              <a:buNone/>
            </a:pPr>
            <a:endParaRPr lang="en-US" sz="2000">
              <a:ea typeface="+mn-lt"/>
              <a:cs typeface="+mn-lt"/>
            </a:endParaRPr>
          </a:p>
          <a:p>
            <a:pPr marL="0" indent="0">
              <a:buNone/>
            </a:pPr>
            <a:endParaRPr lang="en-US" sz="20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79072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83C1BAC7-A806-AF5A-B299-5368AB0CD8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3149" y="1843252"/>
            <a:ext cx="5184115" cy="4445478"/>
          </a:xfrm>
        </p:spPr>
      </p:pic>
      <p:pic>
        <p:nvPicPr>
          <p:cNvPr id="5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F0EA1189-6111-DB54-1B57-7BE702008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97" y="1590828"/>
            <a:ext cx="5877464" cy="4702993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3B5C0B80-B5D9-0813-3272-A9247E727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804" y="250106"/>
            <a:ext cx="10515600" cy="1325563"/>
          </a:xfrm>
        </p:spPr>
        <p:txBody>
          <a:bodyPr/>
          <a:lstStyle/>
          <a:p>
            <a:r>
              <a:rPr lang="ko-KR" altLang="en-US">
                <a:ea typeface="맑은 고딕"/>
              </a:rPr>
              <a:t>XGBC's Roc_auc_curve , CM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1050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2B5750-A63A-0887-5595-BD96C0333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978" y="365125"/>
            <a:ext cx="11037711" cy="1353785"/>
          </a:xfrm>
        </p:spPr>
        <p:txBody>
          <a:bodyPr/>
          <a:lstStyle/>
          <a:p>
            <a:r>
              <a:rPr lang="en-US" altLang="ko-KR" sz="2000">
                <a:latin typeface="Malgun Gothic"/>
                <a:ea typeface="+mj-lt"/>
              </a:rPr>
              <a:t> </a:t>
            </a:r>
            <a:r>
              <a:rPr lang="en-US" altLang="ko-KR" err="1">
                <a:latin typeface="Malgun Gothic"/>
                <a:ea typeface="+mj-lt"/>
              </a:rPr>
              <a:t>XGBClassifier</a:t>
            </a:r>
            <a:r>
              <a:rPr lang="en-US" altLang="ko-KR">
                <a:latin typeface="Malgun Gothic"/>
                <a:ea typeface="+mj-lt"/>
              </a:rPr>
              <a:t> </a:t>
            </a:r>
            <a:r>
              <a:rPr lang="ko-KR" altLang="en-US">
                <a:latin typeface="Malgun Gothic"/>
                <a:ea typeface="+mj-lt"/>
              </a:rPr>
              <a:t>테스트</a:t>
            </a:r>
            <a:r>
              <a:rPr lang="en-US" altLang="ko-KR">
                <a:latin typeface="Malgun Gothic"/>
                <a:ea typeface="+mj-lt"/>
              </a:rPr>
              <a:t> 성</a:t>
            </a:r>
            <a:r>
              <a:rPr lang="ko-KR" altLang="en-US">
                <a:latin typeface="Malgun Gothic"/>
                <a:ea typeface="+mj-lt"/>
              </a:rPr>
              <a:t>능</a:t>
            </a:r>
            <a:r>
              <a:rPr lang="en-US" altLang="ko-KR">
                <a:latin typeface="Malgun Gothic"/>
                <a:ea typeface="+mj-lt"/>
              </a:rPr>
              <a:t> (Generalization)</a:t>
            </a:r>
            <a:endParaRPr lang="ko-KR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D92E4B-0453-8A80-90DB-181B1A0F7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58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ko-KR" sz="2000" dirty="0" err="1">
                <a:latin typeface="Malgun Gothic"/>
                <a:ea typeface="+mn-lt"/>
              </a:rPr>
              <a:t>XGBClassifier</a:t>
            </a:r>
            <a:r>
              <a:rPr lang="en-US" altLang="ko-KR" sz="2000" dirty="0">
                <a:latin typeface="Malgun Gothic"/>
                <a:ea typeface="+mn-lt"/>
              </a:rPr>
              <a:t> </a:t>
            </a:r>
            <a:r>
              <a:rPr lang="en-US" altLang="ko-KR" sz="2000" dirty="0" err="1">
                <a:latin typeface="Malgun Gothic"/>
                <a:ea typeface="+mn-lt"/>
              </a:rPr>
              <a:t>테스트</a:t>
            </a:r>
            <a:r>
              <a:rPr lang="en-US" altLang="ko-KR" sz="2000" dirty="0">
                <a:latin typeface="Malgun Gothic"/>
                <a:ea typeface="+mn-lt"/>
              </a:rPr>
              <a:t> </a:t>
            </a:r>
            <a:r>
              <a:rPr lang="en-US" altLang="ko-KR" sz="2000" dirty="0" err="1">
                <a:latin typeface="Malgun Gothic"/>
                <a:ea typeface="+mn-lt"/>
              </a:rPr>
              <a:t>성능</a:t>
            </a:r>
            <a:r>
              <a:rPr lang="en-US" altLang="ko-KR" sz="2000" dirty="0">
                <a:latin typeface="Malgun Gothic"/>
                <a:ea typeface="+mn-lt"/>
              </a:rPr>
              <a:t> (Generalization)</a:t>
            </a:r>
          </a:p>
          <a:p>
            <a:pPr>
              <a:buNone/>
            </a:pPr>
            <a:r>
              <a:rPr lang="en-US" sz="2000" dirty="0">
                <a:latin typeface="Malgun Gothic"/>
                <a:ea typeface="Malgun Gothic"/>
              </a:rPr>
              <a:t>F1 :</a:t>
            </a:r>
            <a:r>
              <a:rPr lang="en-US" sz="2000" dirty="0">
                <a:solidFill>
                  <a:srgbClr val="FF0000"/>
                </a:solidFill>
                <a:latin typeface="Malgun Gothic"/>
                <a:ea typeface="Malgun Gothic"/>
              </a:rPr>
              <a:t> 0.95 (validation: 0.95)</a:t>
            </a:r>
            <a:r>
              <a:rPr lang="en-US" sz="2000" dirty="0">
                <a:latin typeface="Malgun Gothic"/>
                <a:ea typeface="Malgun Gothic"/>
              </a:rPr>
              <a:t>, Roc </a:t>
            </a:r>
            <a:r>
              <a:rPr lang="en-US" sz="2000" dirty="0" err="1">
                <a:latin typeface="Malgun Gothic"/>
                <a:ea typeface="Malgun Gothic"/>
              </a:rPr>
              <a:t>auc</a:t>
            </a:r>
            <a:r>
              <a:rPr lang="en-US" sz="2000" dirty="0">
                <a:latin typeface="Malgun Gothic"/>
                <a:ea typeface="Malgun Gothic"/>
              </a:rPr>
              <a:t> score :</a:t>
            </a:r>
            <a:r>
              <a:rPr lang="en-US" sz="2000" dirty="0">
                <a:solidFill>
                  <a:srgbClr val="FF0000"/>
                </a:solidFill>
                <a:latin typeface="Malgun Gothic"/>
                <a:ea typeface="Malgun Gothic"/>
              </a:rPr>
              <a:t> 0.96 (validation: 0.96)</a:t>
            </a:r>
          </a:p>
          <a:p>
            <a:pPr marL="0" indent="0">
              <a:buNone/>
            </a:pPr>
            <a:endParaRPr lang="en-US" altLang="ko-KR" sz="2000">
              <a:latin typeface="Malgun Gothic"/>
              <a:ea typeface="맑은 고딕"/>
            </a:endParaRPr>
          </a:p>
        </p:txBody>
      </p:sp>
      <p:pic>
        <p:nvPicPr>
          <p:cNvPr id="4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1620B6A0-FBD7-5966-EA7C-F5B2F9AA0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9230" y="2794999"/>
            <a:ext cx="4698520" cy="40572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9651C2-7E5C-6CD5-2140-9FB7AEE98EB0}"/>
              </a:ext>
            </a:extLst>
          </p:cNvPr>
          <p:cNvSpPr txBox="1"/>
          <p:nvPr/>
        </p:nvSpPr>
        <p:spPr>
          <a:xfrm>
            <a:off x="328538" y="3976104"/>
            <a:ext cx="7016390" cy="24263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600" dirty="0" err="1">
                <a:latin typeface="Malgun Gothic"/>
                <a:ea typeface="맑은 고딕"/>
              </a:rPr>
              <a:t>가설</a:t>
            </a:r>
            <a:r>
              <a:rPr lang="en-US" altLang="ko-KR" sz="2600" dirty="0">
                <a:latin typeface="Malgun Gothic"/>
                <a:ea typeface="맑은 고딕"/>
              </a:rPr>
              <a:t> 4. </a:t>
            </a:r>
            <a:endParaRPr lang="ko-KR" altLang="en-US" sz="2600" dirty="0">
              <a:latin typeface="맑은 고딕"/>
              <a:ea typeface="맑은 고딕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600" dirty="0">
                <a:latin typeface="Malgun Gothic"/>
                <a:ea typeface="맑은 고딕"/>
              </a:rPr>
              <a:t>RD(reliable data)</a:t>
            </a:r>
            <a:r>
              <a:rPr lang="ko-KR" altLang="en-US" sz="2600" dirty="0">
                <a:latin typeface="Malgun Gothic"/>
                <a:ea typeface="맑은 고딕"/>
              </a:rPr>
              <a:t>만을</a:t>
            </a:r>
            <a:r>
              <a:rPr lang="en-US" altLang="ko-KR" sz="2600" dirty="0">
                <a:latin typeface="Malgun Gothic"/>
                <a:ea typeface="맑은 고딕"/>
              </a:rPr>
              <a:t> </a:t>
            </a:r>
            <a:r>
              <a:rPr lang="ko-KR" altLang="en-US" sz="2600" dirty="0">
                <a:latin typeface="Malgun Gothic"/>
                <a:ea typeface="맑은 고딕"/>
              </a:rPr>
              <a:t>이용하여</a:t>
            </a:r>
            <a:r>
              <a:rPr lang="en-US" altLang="ko-KR" sz="2600" dirty="0">
                <a:latin typeface="Malgun Gothic"/>
                <a:ea typeface="맑은 고딕"/>
              </a:rPr>
              <a:t> </a:t>
            </a:r>
            <a:r>
              <a:rPr lang="ko-KR" sz="2600" dirty="0">
                <a:latin typeface="Malgun Gothic"/>
                <a:ea typeface="Malgun Gothic"/>
              </a:rPr>
              <a:t>차량의 상태가 위험한 수준의 </a:t>
            </a:r>
            <a:r>
              <a:rPr lang="en-US" altLang="ko-KR" sz="2600" dirty="0">
                <a:latin typeface="Malgun Gothic"/>
                <a:ea typeface="맑은 고딕"/>
              </a:rPr>
              <a:t>slip</a:t>
            </a:r>
            <a:r>
              <a:rPr lang="ko-KR" sz="2600" dirty="0">
                <a:latin typeface="Malgun Gothic"/>
                <a:ea typeface="Malgun Gothic"/>
              </a:rPr>
              <a:t> 상태인지에 대한 여부를 유의수준 </a:t>
            </a:r>
            <a:r>
              <a:rPr lang="en-US" altLang="ko-KR" sz="2600" dirty="0">
                <a:latin typeface="Malgun Gothic"/>
                <a:ea typeface="맑은 고딕"/>
              </a:rPr>
              <a:t>0.1</a:t>
            </a:r>
            <a:r>
              <a:rPr lang="ko-KR" altLang="en-US" sz="2600" dirty="0">
                <a:latin typeface="Malgun Gothic"/>
                <a:ea typeface="맑은 고딕"/>
              </a:rPr>
              <a:t>에서</a:t>
            </a:r>
            <a:r>
              <a:rPr lang="en-US" altLang="ko-KR" sz="2600" dirty="0">
                <a:latin typeface="Malgun Gothic"/>
                <a:ea typeface="맑은 고딕"/>
              </a:rPr>
              <a:t> </a:t>
            </a:r>
            <a:r>
              <a:rPr lang="ko-KR" altLang="en-US" sz="2600" dirty="0">
                <a:latin typeface="Malgun Gothic"/>
                <a:ea typeface="맑은 고딕"/>
              </a:rPr>
              <a:t>정확히</a:t>
            </a:r>
            <a:r>
              <a:rPr lang="en-US" altLang="ko-KR" sz="2600" dirty="0">
                <a:latin typeface="Malgun Gothic"/>
                <a:ea typeface="맑은 고딕"/>
              </a:rPr>
              <a:t> </a:t>
            </a:r>
            <a:r>
              <a:rPr lang="ko-KR" altLang="en-US" sz="2600" dirty="0">
                <a:latin typeface="Malgun Gothic"/>
                <a:ea typeface="맑은 고딕"/>
              </a:rPr>
              <a:t>예측할</a:t>
            </a:r>
            <a:r>
              <a:rPr lang="en-US" altLang="ko-KR" sz="2600" dirty="0">
                <a:latin typeface="Malgun Gothic"/>
                <a:ea typeface="맑은 고딕"/>
              </a:rPr>
              <a:t> </a:t>
            </a:r>
            <a:r>
              <a:rPr lang="ko-KR" altLang="en-US" sz="2600" dirty="0">
                <a:latin typeface="Malgun Gothic"/>
                <a:ea typeface="맑은 고딕"/>
              </a:rPr>
              <a:t>수</a:t>
            </a:r>
            <a:r>
              <a:rPr lang="en-US" altLang="ko-KR" sz="2600" dirty="0">
                <a:latin typeface="Malgun Gothic"/>
                <a:ea typeface="맑은 고딕"/>
              </a:rPr>
              <a:t> </a:t>
            </a:r>
            <a:r>
              <a:rPr lang="ko-KR" altLang="en-US" sz="2600" dirty="0">
                <a:latin typeface="Malgun Gothic"/>
                <a:ea typeface="맑은 고딕"/>
              </a:rPr>
              <a:t>있다</a:t>
            </a:r>
            <a:r>
              <a:rPr lang="en-US" altLang="ko-KR" sz="2600" dirty="0">
                <a:latin typeface="Malgun Gothic"/>
                <a:ea typeface="맑은 고딕"/>
              </a:rPr>
              <a:t>.</a:t>
            </a:r>
            <a:endParaRPr lang="ko-KR" sz="2600">
              <a:latin typeface="맑은 고딕"/>
              <a:ea typeface="맑은 고딕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600" dirty="0">
                <a:latin typeface="Malgun Gothic"/>
                <a:ea typeface="맑은 고딕"/>
              </a:rPr>
              <a:t>-&gt; </a:t>
            </a:r>
            <a:r>
              <a:rPr lang="en-US" altLang="ko-KR" sz="2600" dirty="0" err="1">
                <a:latin typeface="Malgun Gothic"/>
                <a:ea typeface="맑은 고딕"/>
              </a:rPr>
              <a:t>가설을</a:t>
            </a:r>
            <a:r>
              <a:rPr lang="en-US" altLang="ko-KR" sz="2600" dirty="0">
                <a:latin typeface="Malgun Gothic"/>
                <a:ea typeface="맑은 고딕"/>
              </a:rPr>
              <a:t> </a:t>
            </a:r>
            <a:r>
              <a:rPr lang="en-US" altLang="ko-KR" sz="2600" dirty="0" err="1">
                <a:latin typeface="Malgun Gothic"/>
                <a:ea typeface="맑은 고딕"/>
              </a:rPr>
              <a:t>만족하는</a:t>
            </a:r>
            <a:r>
              <a:rPr lang="en-US" altLang="ko-KR" sz="2600" dirty="0">
                <a:latin typeface="Malgun Gothic"/>
                <a:ea typeface="맑은 고딕"/>
              </a:rPr>
              <a:t> </a:t>
            </a:r>
            <a:r>
              <a:rPr lang="en-US" altLang="ko-KR" sz="2600" dirty="0" err="1">
                <a:latin typeface="Malgun Gothic"/>
                <a:ea typeface="맑은 고딕"/>
              </a:rPr>
              <a:t>결과</a:t>
            </a:r>
            <a:r>
              <a:rPr lang="en-US" altLang="ko-KR" sz="2600" dirty="0">
                <a:latin typeface="Malgun Gothic"/>
                <a:ea typeface="맑은 고딕"/>
              </a:rPr>
              <a:t>.</a:t>
            </a:r>
          </a:p>
          <a:p>
            <a:endParaRPr lang="ko-KR" altLang="en-US" dirty="0">
              <a:ea typeface="맑은 고딕"/>
            </a:endParaRPr>
          </a:p>
        </p:txBody>
      </p:sp>
      <p:sp>
        <p:nvSpPr>
          <p:cNvPr id="8" name="화살표: 위쪽 7">
            <a:extLst>
              <a:ext uri="{FF2B5EF4-FFF2-40B4-BE49-F238E27FC236}">
                <a16:creationId xmlns:a16="http://schemas.microsoft.com/office/drawing/2014/main" id="{8B73A1A7-805F-DA34-F2C1-F15FB2FDB743}"/>
              </a:ext>
            </a:extLst>
          </p:cNvPr>
          <p:cNvSpPr/>
          <p:nvPr/>
        </p:nvSpPr>
        <p:spPr>
          <a:xfrm>
            <a:off x="8693724" y="5668815"/>
            <a:ext cx="242456" cy="40409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9898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AA11D-74C3-E55D-C630-30B769341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281" y="57210"/>
            <a:ext cx="10515600" cy="1325563"/>
          </a:xfrm>
        </p:spPr>
        <p:txBody>
          <a:bodyPr/>
          <a:lstStyle/>
          <a:p>
            <a:r>
              <a:rPr lang="ko-KR" sz="4000" err="1">
                <a:latin typeface="Malgun Gothic"/>
                <a:ea typeface="Malgun Gothic"/>
              </a:rPr>
              <a:t>Model</a:t>
            </a:r>
            <a:r>
              <a:rPr lang="ko-KR" sz="4000">
                <a:latin typeface="Malgun Gothic"/>
                <a:ea typeface="Malgun Gothic"/>
              </a:rPr>
              <a:t> </a:t>
            </a:r>
            <a:r>
              <a:rPr lang="ko-KR" sz="4000" err="1">
                <a:latin typeface="Malgun Gothic"/>
                <a:ea typeface="Malgun Gothic"/>
              </a:rPr>
              <a:t>analysis</a:t>
            </a:r>
            <a:endParaRPr lang="ko-KR" sz="4000" err="1"/>
          </a:p>
        </p:txBody>
      </p:sp>
      <p:pic>
        <p:nvPicPr>
          <p:cNvPr id="3" name="그림 5" descr="텍스트, 테이블이(가) 표시된 사진&#10;&#10;자동 생성된 설명">
            <a:extLst>
              <a:ext uri="{FF2B5EF4-FFF2-40B4-BE49-F238E27FC236}">
                <a16:creationId xmlns:a16="http://schemas.microsoft.com/office/drawing/2014/main" id="{30175CD1-73AA-A205-56A5-4EA69F234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5445" y="1495425"/>
            <a:ext cx="2505075" cy="2419350"/>
          </a:xfrm>
          <a:prstGeom prst="rect">
            <a:avLst/>
          </a:prstGeom>
        </p:spPr>
      </p:pic>
      <p:pic>
        <p:nvPicPr>
          <p:cNvPr id="19" name="그림 19" descr="차트이(가) 표시된 사진&#10;&#10;자동 생성된 설명">
            <a:extLst>
              <a:ext uri="{FF2B5EF4-FFF2-40B4-BE49-F238E27FC236}">
                <a16:creationId xmlns:a16="http://schemas.microsoft.com/office/drawing/2014/main" id="{51565EF6-2644-E137-9B47-82C00DDE2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1372019"/>
            <a:ext cx="5829300" cy="50791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29D15A-0C4B-E048-C3D3-7C42D73C9F5F}"/>
              </a:ext>
            </a:extLst>
          </p:cNvPr>
          <p:cNvSpPr txBox="1"/>
          <p:nvPr/>
        </p:nvSpPr>
        <p:spPr>
          <a:xfrm>
            <a:off x="7216515" y="4343797"/>
            <a:ext cx="44109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fX</a:t>
            </a:r>
            <a:r>
              <a:rPr lang="ko-KR" altLang="en-US" dirty="0">
                <a:ea typeface="맑은 고딕"/>
              </a:rPr>
              <a:t>(</a:t>
            </a:r>
            <a:r>
              <a:rPr lang="ko-KR" altLang="en-US" dirty="0" err="1">
                <a:ea typeface="맑은 고딕"/>
              </a:rPr>
              <a:t>G</a:t>
            </a:r>
            <a:r>
              <a:rPr lang="ko-KR" altLang="en-US" dirty="0">
                <a:ea typeface="맑은 고딕"/>
              </a:rPr>
              <a:t>), </a:t>
            </a:r>
            <a:r>
              <a:rPr lang="ko-KR" altLang="en-US" dirty="0" err="1">
                <a:ea typeface="맑은 고딕"/>
              </a:rPr>
              <a:t>Steering</a:t>
            </a:r>
            <a:r>
              <a:rPr lang="ko-KR" altLang="en-US" dirty="0">
                <a:ea typeface="맑은 고딕"/>
              </a:rPr>
              <a:t>, </a:t>
            </a:r>
            <a:r>
              <a:rPr lang="ko-KR" altLang="en-US" dirty="0" err="1">
                <a:ea typeface="맑은 고딕"/>
              </a:rPr>
              <a:t>fZ</a:t>
            </a:r>
            <a:r>
              <a:rPr lang="ko-KR" altLang="en-US" dirty="0">
                <a:ea typeface="맑은 고딕"/>
              </a:rPr>
              <a:t>(</a:t>
            </a:r>
            <a:r>
              <a:rPr lang="ko-KR" altLang="en-US" dirty="0" err="1">
                <a:ea typeface="맑은 고딕"/>
              </a:rPr>
              <a:t>G</a:t>
            </a:r>
            <a:r>
              <a:rPr lang="ko-KR" altLang="en-US" dirty="0">
                <a:ea typeface="맑은 고딕"/>
              </a:rPr>
              <a:t>) 특성이 </a:t>
            </a:r>
            <a:r>
              <a:rPr lang="ko-KR" altLang="en-US" dirty="0" err="1">
                <a:ea typeface="맑은 고딕"/>
              </a:rPr>
              <a:t>Slip</a:t>
            </a:r>
            <a:r>
              <a:rPr lang="ko-KR" altLang="en-US" dirty="0">
                <a:ea typeface="맑은 고딕"/>
              </a:rPr>
              <a:t> 예측에 가장 중요한 특성.</a:t>
            </a:r>
          </a:p>
        </p:txBody>
      </p:sp>
    </p:spTree>
    <p:extLst>
      <p:ext uri="{BB962C8B-B14F-4D97-AF65-F5344CB8AC3E}">
        <p14:creationId xmlns:p14="http://schemas.microsoft.com/office/powerpoint/2010/main" val="1624663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AA11D-74C3-E55D-C630-30B769341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281" y="57210"/>
            <a:ext cx="10515600" cy="1325563"/>
          </a:xfrm>
        </p:spPr>
        <p:txBody>
          <a:bodyPr/>
          <a:lstStyle/>
          <a:p>
            <a:r>
              <a:rPr lang="ko-KR" sz="4000" err="1">
                <a:latin typeface="Malgun Gothic"/>
                <a:ea typeface="Malgun Gothic"/>
              </a:rPr>
              <a:t>Model</a:t>
            </a:r>
            <a:r>
              <a:rPr lang="ko-KR" sz="4000">
                <a:latin typeface="Malgun Gothic"/>
                <a:ea typeface="Malgun Gothic"/>
              </a:rPr>
              <a:t> </a:t>
            </a:r>
            <a:r>
              <a:rPr lang="ko-KR" sz="4000" err="1">
                <a:latin typeface="Malgun Gothic"/>
                <a:ea typeface="Malgun Gothic"/>
              </a:rPr>
              <a:t>analysis</a:t>
            </a:r>
            <a:endParaRPr lang="ko-KR" sz="4000" err="1"/>
          </a:p>
        </p:txBody>
      </p:sp>
      <p:pic>
        <p:nvPicPr>
          <p:cNvPr id="3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68E6A2C9-B78F-AE98-BBC4-7E86B67A6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85" y="1319294"/>
            <a:ext cx="6061735" cy="38293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FA3FC0-5B1A-E3FF-5904-329D022DFC39}"/>
              </a:ext>
            </a:extLst>
          </p:cNvPr>
          <p:cNvSpPr txBox="1"/>
          <p:nvPr/>
        </p:nvSpPr>
        <p:spPr>
          <a:xfrm>
            <a:off x="7129028" y="2523992"/>
            <a:ext cx="4669766" cy="29146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600" dirty="0" err="1">
                <a:latin typeface="Malgun Gothic"/>
                <a:ea typeface="맑은 고딕"/>
              </a:rPr>
              <a:t>가설</a:t>
            </a:r>
            <a:r>
              <a:rPr lang="en-US" altLang="ko-KR" sz="2600" dirty="0">
                <a:latin typeface="Malgun Gothic"/>
                <a:ea typeface="맑은 고딕"/>
              </a:rPr>
              <a:t> 1.</a:t>
            </a:r>
            <a:endParaRPr lang="ko-KR" altLang="en-US" sz="2600" dirty="0">
              <a:latin typeface="Malgun Gothic"/>
              <a:ea typeface="Malgun Gothic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ko-KR" sz="2600" dirty="0">
                <a:latin typeface="Malgun Gothic"/>
                <a:ea typeface="Malgun Gothic"/>
              </a:rPr>
              <a:t>차량의 </a:t>
            </a:r>
            <a:r>
              <a:rPr lang="ko-KR" altLang="en-US" sz="2600" dirty="0">
                <a:latin typeface="Malgun Gothic"/>
                <a:ea typeface="Malgun Gothic"/>
              </a:rPr>
              <a:t>속도가 높을수록 </a:t>
            </a:r>
            <a:r>
              <a:rPr lang="ko-KR" sz="2600" dirty="0">
                <a:latin typeface="Malgun Gothic"/>
                <a:ea typeface="Malgun Gothic"/>
              </a:rPr>
              <a:t>위험한 수준의 </a:t>
            </a:r>
            <a:r>
              <a:rPr lang="en-US" altLang="ko-KR" sz="2600" dirty="0">
                <a:latin typeface="Malgun Gothic"/>
                <a:ea typeface="Malgun Gothic"/>
              </a:rPr>
              <a:t>Slip</a:t>
            </a:r>
            <a:r>
              <a:rPr lang="ko-KR" altLang="en-US" sz="2600" dirty="0">
                <a:latin typeface="Malgun Gothic"/>
                <a:ea typeface="Malgun Gothic"/>
              </a:rPr>
              <a:t>이 일어날 확률이 높다</a:t>
            </a:r>
            <a:r>
              <a:rPr lang="en-US" altLang="ko-KR" sz="2600" dirty="0">
                <a:latin typeface="Malgun Gothic"/>
                <a:ea typeface="Malgun Gothic"/>
              </a:rPr>
              <a:t>.</a:t>
            </a:r>
            <a:endParaRPr lang="ko-KR" altLang="en-US" sz="2600" dirty="0">
              <a:latin typeface="Malgun Gothic"/>
              <a:ea typeface="Malgun Gothic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600" dirty="0">
                <a:latin typeface="Malgun Gothic"/>
                <a:ea typeface="Malgun Gothic"/>
              </a:rPr>
              <a:t>-&gt; </a:t>
            </a:r>
            <a:r>
              <a:rPr lang="en-US" altLang="ko-KR" sz="2600" dirty="0" err="1">
                <a:latin typeface="Malgun Gothic"/>
                <a:ea typeface="Malgun Gothic"/>
              </a:rPr>
              <a:t>가설과</a:t>
            </a:r>
            <a:r>
              <a:rPr lang="en-US" altLang="ko-KR" sz="2600" dirty="0">
                <a:latin typeface="Malgun Gothic"/>
                <a:ea typeface="Malgun Gothic"/>
              </a:rPr>
              <a:t> </a:t>
            </a:r>
            <a:r>
              <a:rPr lang="en-US" altLang="ko-KR" sz="2600" dirty="0" err="1">
                <a:latin typeface="Malgun Gothic"/>
                <a:ea typeface="Malgun Gothic"/>
              </a:rPr>
              <a:t>일치하지</a:t>
            </a:r>
            <a:r>
              <a:rPr lang="en-US" altLang="ko-KR" sz="2600" dirty="0">
                <a:latin typeface="Malgun Gothic"/>
                <a:ea typeface="Malgun Gothic"/>
              </a:rPr>
              <a:t> </a:t>
            </a:r>
            <a:r>
              <a:rPr lang="en-US" altLang="ko-KR" sz="2600" dirty="0" err="1">
                <a:latin typeface="Malgun Gothic"/>
                <a:ea typeface="Malgun Gothic"/>
              </a:rPr>
              <a:t>않는</a:t>
            </a:r>
            <a:r>
              <a:rPr lang="en-US" altLang="ko-KR" sz="2600" dirty="0">
                <a:latin typeface="Malgun Gothic"/>
                <a:ea typeface="Malgun Gothic"/>
              </a:rPr>
              <a:t> </a:t>
            </a:r>
            <a:r>
              <a:rPr lang="en-US" altLang="ko-KR" sz="2600" dirty="0" err="1">
                <a:latin typeface="Malgun Gothic"/>
                <a:ea typeface="Malgun Gothic"/>
              </a:rPr>
              <a:t>결과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altLang="ko-KR" sz="2600" dirty="0">
              <a:latin typeface="Malgun Gothic"/>
              <a:ea typeface="맑은 고딕"/>
            </a:endParaRPr>
          </a:p>
          <a:p>
            <a:pPr algn="l"/>
            <a:endParaRPr lang="ko-KR" altLang="en-US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289133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249BAA4-D657-EE0D-6BB4-66E85BCCEB1F}"/>
              </a:ext>
            </a:extLst>
          </p:cNvPr>
          <p:cNvSpPr txBox="1">
            <a:spLocks/>
          </p:cNvSpPr>
          <p:nvPr/>
        </p:nvSpPr>
        <p:spPr>
          <a:xfrm>
            <a:off x="761281" y="572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sz="4000" err="1">
                <a:latin typeface="Malgun Gothic"/>
                <a:ea typeface="Malgun Gothic"/>
              </a:rPr>
              <a:t>Model</a:t>
            </a:r>
            <a:r>
              <a:rPr lang="ko-KR" sz="4000">
                <a:latin typeface="Malgun Gothic"/>
                <a:ea typeface="Malgun Gothic"/>
              </a:rPr>
              <a:t> </a:t>
            </a:r>
            <a:r>
              <a:rPr lang="ko-KR" sz="4000" err="1">
                <a:latin typeface="Malgun Gothic"/>
                <a:ea typeface="Malgun Gothic"/>
              </a:rPr>
              <a:t>analysis</a:t>
            </a:r>
            <a:endParaRPr lang="ko-KR" sz="4000" err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5D7295-DC0A-AAC5-87F8-B5C0BC61AD00}"/>
              </a:ext>
            </a:extLst>
          </p:cNvPr>
          <p:cNvSpPr txBox="1"/>
          <p:nvPr/>
        </p:nvSpPr>
        <p:spPr>
          <a:xfrm>
            <a:off x="8524696" y="1902124"/>
            <a:ext cx="3059501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2600">
                <a:latin typeface="Malgun Gothic"/>
                <a:ea typeface="Malgun Gothic"/>
              </a:rPr>
              <a:t>가설 </a:t>
            </a:r>
            <a:r>
              <a:rPr lang="en-US" altLang="ko-KR" sz="2600">
                <a:latin typeface="Malgun Gothic"/>
                <a:ea typeface="Malgun Gothic"/>
              </a:rPr>
              <a:t>2</a:t>
            </a:r>
            <a:endParaRPr lang="ko-KR" altLang="en-US" sz="2600" dirty="0">
              <a:latin typeface="Malgun Gothic"/>
              <a:ea typeface="Malgun Gothic"/>
            </a:endParaRPr>
          </a:p>
          <a:p>
            <a:r>
              <a:rPr lang="ko-KR" sz="2600" dirty="0">
                <a:latin typeface="Malgun Gothic"/>
                <a:ea typeface="Malgun Gothic"/>
              </a:rPr>
              <a:t>차량의 횡방향 관성가속도의 절대값이 높을수록 위험한 수준의 </a:t>
            </a:r>
            <a:r>
              <a:rPr lang="ko-KR" sz="2600" dirty="0" err="1">
                <a:latin typeface="Malgun Gothic"/>
                <a:ea typeface="Malgun Gothic"/>
              </a:rPr>
              <a:t>Slip이</a:t>
            </a:r>
            <a:r>
              <a:rPr lang="ko-KR" sz="2600" dirty="0">
                <a:latin typeface="Malgun Gothic"/>
                <a:ea typeface="Malgun Gothic"/>
              </a:rPr>
              <a:t> 일어날 확률이 높다. </a:t>
            </a:r>
          </a:p>
          <a:p>
            <a:endParaRPr lang="ko-KR" altLang="en-US" sz="2600" dirty="0">
              <a:latin typeface="Malgun Gothic"/>
              <a:ea typeface="Malgun Gothic"/>
            </a:endParaRPr>
          </a:p>
          <a:p>
            <a:r>
              <a:rPr lang="ko-KR" altLang="en-US" sz="2600" dirty="0">
                <a:latin typeface="Malgun Gothic"/>
                <a:ea typeface="Malgun Gothic"/>
              </a:rPr>
              <a:t>-&gt; 가설과 일치하는 결과</a:t>
            </a:r>
          </a:p>
        </p:txBody>
      </p:sp>
      <p:pic>
        <p:nvPicPr>
          <p:cNvPr id="4" name="그림 7">
            <a:extLst>
              <a:ext uri="{FF2B5EF4-FFF2-40B4-BE49-F238E27FC236}">
                <a16:creationId xmlns:a16="http://schemas.microsoft.com/office/drawing/2014/main" id="{107270C5-112A-EC04-62FB-440AFE1EA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511" y="1317625"/>
            <a:ext cx="6955377" cy="4351338"/>
          </a:xfrm>
        </p:spPr>
      </p:pic>
    </p:spTree>
    <p:extLst>
      <p:ext uri="{BB962C8B-B14F-4D97-AF65-F5344CB8AC3E}">
        <p14:creationId xmlns:p14="http://schemas.microsoft.com/office/powerpoint/2010/main" val="1749521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1E5A586B-5010-669D-7063-CBB2BB279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81" y="1410599"/>
            <a:ext cx="7929932" cy="4998319"/>
          </a:xfr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96C5BE50-0037-E064-7A3C-29898FC0D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081" y="95310"/>
            <a:ext cx="10515600" cy="1325563"/>
          </a:xfrm>
        </p:spPr>
        <p:txBody>
          <a:bodyPr/>
          <a:lstStyle/>
          <a:p>
            <a:r>
              <a:rPr lang="ko-KR" sz="4000" err="1">
                <a:latin typeface="Malgun Gothic"/>
                <a:ea typeface="Malgun Gothic"/>
              </a:rPr>
              <a:t>Model</a:t>
            </a:r>
            <a:r>
              <a:rPr lang="ko-KR" sz="4000">
                <a:latin typeface="Malgun Gothic"/>
                <a:ea typeface="Malgun Gothic"/>
              </a:rPr>
              <a:t> </a:t>
            </a:r>
            <a:r>
              <a:rPr lang="ko-KR" sz="4000" err="1">
                <a:latin typeface="Malgun Gothic"/>
                <a:ea typeface="Malgun Gothic"/>
              </a:rPr>
              <a:t>analysis</a:t>
            </a:r>
            <a:endParaRPr lang="ko-KR" sz="4000" err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C385A1-6CC3-6558-E43D-E5FC5848B8EA}"/>
              </a:ext>
            </a:extLst>
          </p:cNvPr>
          <p:cNvSpPr txBox="1"/>
          <p:nvPr/>
        </p:nvSpPr>
        <p:spPr>
          <a:xfrm>
            <a:off x="7868504" y="2727431"/>
            <a:ext cx="4237966" cy="42514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600" dirty="0" err="1">
                <a:latin typeface="Malgun Gothic"/>
                <a:ea typeface="맑은 고딕"/>
              </a:rPr>
              <a:t>가설</a:t>
            </a:r>
            <a:r>
              <a:rPr lang="en-US" altLang="ko-KR" sz="2600" dirty="0">
                <a:latin typeface="Malgun Gothic"/>
                <a:ea typeface="맑은 고딕"/>
              </a:rPr>
              <a:t> 3.</a:t>
            </a:r>
            <a:endParaRPr lang="ko-KR" altLang="en-US" sz="2600" dirty="0">
              <a:latin typeface="Malgun Gothic"/>
              <a:ea typeface="Malgun Gothic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ko-KR" sz="2600" dirty="0">
                <a:latin typeface="Malgun Gothic"/>
                <a:ea typeface="Malgun Gothic"/>
              </a:rPr>
              <a:t>차량의</a:t>
            </a:r>
            <a:r>
              <a:rPr lang="ko-KR" altLang="en-US" sz="2600" dirty="0">
                <a:latin typeface="Malgun Gothic"/>
                <a:ea typeface="Malgun Gothic"/>
              </a:rPr>
              <a:t> </a:t>
            </a:r>
            <a:r>
              <a:rPr lang="ko-KR" altLang="en-US" sz="2600" dirty="0" err="1">
                <a:latin typeface="Malgun Gothic"/>
                <a:ea typeface="Malgun Gothic"/>
              </a:rPr>
              <a:t>종방향</a:t>
            </a:r>
            <a:r>
              <a:rPr lang="ko-KR" altLang="en-US" sz="2600" dirty="0">
                <a:latin typeface="Malgun Gothic"/>
                <a:ea typeface="Malgun Gothic"/>
              </a:rPr>
              <a:t> 관성가속도의 </a:t>
            </a:r>
            <a:r>
              <a:rPr lang="ko-KR" sz="2600" dirty="0">
                <a:latin typeface="Malgun Gothic"/>
                <a:ea typeface="Malgun Gothic"/>
              </a:rPr>
              <a:t>절대값이 높을수록 위험한</a:t>
            </a:r>
            <a:r>
              <a:rPr lang="ko-KR" altLang="en-US" sz="2600" dirty="0">
                <a:latin typeface="Malgun Gothic"/>
                <a:ea typeface="Malgun Gothic"/>
              </a:rPr>
              <a:t> </a:t>
            </a:r>
            <a:r>
              <a:rPr lang="ko-KR" sz="2600" dirty="0">
                <a:latin typeface="Malgun Gothic"/>
                <a:ea typeface="Malgun Gothic"/>
              </a:rPr>
              <a:t>수준의 </a:t>
            </a:r>
            <a:r>
              <a:rPr lang="en-US" altLang="ko-KR" sz="2600" dirty="0">
                <a:latin typeface="Malgun Gothic"/>
                <a:ea typeface="Malgun Gothic"/>
              </a:rPr>
              <a:t>Slip</a:t>
            </a:r>
            <a:r>
              <a:rPr lang="ko-KR" sz="2600" dirty="0">
                <a:latin typeface="Malgun Gothic"/>
                <a:ea typeface="Malgun Gothic"/>
              </a:rPr>
              <a:t>이 일어날 확률이 높다</a:t>
            </a:r>
            <a:r>
              <a:rPr lang="en-US" altLang="ko-KR" sz="2600" dirty="0">
                <a:latin typeface="Malgun Gothic"/>
                <a:ea typeface="Malgun Gothic"/>
              </a:rPr>
              <a:t>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ko-KR" altLang="en-US" sz="2600" dirty="0">
              <a:latin typeface="Malgun Gothic"/>
              <a:ea typeface="Malgun Gothic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600" dirty="0">
                <a:latin typeface="Malgun Gothic"/>
                <a:ea typeface="Malgun Gothic"/>
              </a:rPr>
              <a:t>-&gt;</a:t>
            </a:r>
            <a:r>
              <a:rPr lang="ko-KR" altLang="en-US" sz="2600" dirty="0">
                <a:latin typeface="Malgun Gothic"/>
                <a:ea typeface="Malgun Gothic"/>
              </a:rPr>
              <a:t> 가설과 불일치하는 결과 </a:t>
            </a:r>
            <a:endParaRPr lang="ko-KR" dirty="0"/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altLang="ko-KR" sz="2600" dirty="0">
              <a:latin typeface="Malgun Gothic"/>
              <a:ea typeface="Malgun Gothic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altLang="ko-KR" sz="2600" dirty="0">
              <a:latin typeface="Malgun Gothic"/>
              <a:ea typeface="맑은 고딕"/>
            </a:endParaRPr>
          </a:p>
          <a:p>
            <a:pPr algn="l"/>
            <a:endParaRPr lang="ko-KR" altLang="en-US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117742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AA11D-74C3-E55D-C630-30B769341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281" y="57210"/>
            <a:ext cx="10515600" cy="1325563"/>
          </a:xfrm>
        </p:spPr>
        <p:txBody>
          <a:bodyPr/>
          <a:lstStyle/>
          <a:p>
            <a:r>
              <a:rPr lang="ko-KR" sz="4000" dirty="0" err="1">
                <a:latin typeface="Malgun Gothic"/>
                <a:ea typeface="Malgun Gothic"/>
              </a:rPr>
              <a:t>Model</a:t>
            </a:r>
            <a:r>
              <a:rPr lang="ko-KR" sz="4000" dirty="0">
                <a:latin typeface="Malgun Gothic"/>
                <a:ea typeface="Malgun Gothic"/>
              </a:rPr>
              <a:t> </a:t>
            </a:r>
            <a:r>
              <a:rPr lang="ko-KR" sz="4000" dirty="0" err="1">
                <a:latin typeface="Malgun Gothic"/>
                <a:ea typeface="Malgun Gothic"/>
              </a:rPr>
              <a:t>analysis</a:t>
            </a:r>
            <a:r>
              <a:rPr lang="ko-KR" altLang="en-US" sz="4000" dirty="0">
                <a:latin typeface="Malgun Gothic"/>
                <a:ea typeface="Malgun Gothic"/>
              </a:rPr>
              <a:t> (</a:t>
            </a:r>
            <a:r>
              <a:rPr lang="ko-KR" altLang="en-US" sz="4000" dirty="0" err="1">
                <a:latin typeface="Malgun Gothic"/>
                <a:ea typeface="Malgun Gothic"/>
              </a:rPr>
              <a:t>Model</a:t>
            </a:r>
            <a:r>
              <a:rPr lang="ko-KR" altLang="en-US" sz="4000" dirty="0">
                <a:latin typeface="Malgun Gothic"/>
                <a:ea typeface="Malgun Gothic"/>
              </a:rPr>
              <a:t> </a:t>
            </a:r>
            <a:r>
              <a:rPr lang="ko-KR" altLang="en-US" sz="4000" dirty="0" err="1">
                <a:latin typeface="Malgun Gothic"/>
                <a:ea typeface="Malgun Gothic"/>
              </a:rPr>
              <a:t>apply</a:t>
            </a:r>
            <a:r>
              <a:rPr lang="ko-KR" altLang="en-US" sz="4000" dirty="0">
                <a:latin typeface="Malgun Gothic"/>
                <a:ea typeface="Malgun Gothic"/>
              </a:rPr>
              <a:t>)</a:t>
            </a:r>
            <a:endParaRPr lang="ko-KR" sz="4000" dirty="0" err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B55D6C-914D-B531-9B5C-53A3336877EE}"/>
              </a:ext>
            </a:extLst>
          </p:cNvPr>
          <p:cNvSpPr txBox="1"/>
          <p:nvPr/>
        </p:nvSpPr>
        <p:spPr>
          <a:xfrm>
            <a:off x="919233" y="1479949"/>
            <a:ext cx="9788105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2000" dirty="0">
                <a:latin typeface="Malgun Gothic"/>
                <a:ea typeface="Malgun Gothic"/>
              </a:rPr>
              <a:t>슬립이 아닌 상황에서 슬립이라 판단하여 </a:t>
            </a:r>
            <a:r>
              <a:rPr lang="ko-KR" sz="2000" dirty="0" err="1">
                <a:latin typeface="Malgun Gothic"/>
                <a:ea typeface="Malgun Gothic"/>
              </a:rPr>
              <a:t>트랙션</a:t>
            </a:r>
            <a:r>
              <a:rPr lang="ko-KR" sz="2000" dirty="0">
                <a:latin typeface="Malgun Gothic"/>
                <a:ea typeface="Malgun Gothic"/>
              </a:rPr>
              <a:t> 컨트롤을 할 경우 </a:t>
            </a:r>
            <a:r>
              <a:rPr lang="ko-KR" sz="2000" dirty="0" err="1">
                <a:latin typeface="Malgun Gothic"/>
                <a:ea typeface="Malgun Gothic"/>
              </a:rPr>
              <a:t>가속력</a:t>
            </a:r>
            <a:r>
              <a:rPr lang="ko-KR" sz="2000" dirty="0">
                <a:latin typeface="Malgun Gothic"/>
                <a:ea typeface="Malgun Gothic"/>
              </a:rPr>
              <a:t> 손실이 발생하여 </a:t>
            </a:r>
            <a:r>
              <a:rPr lang="ko-KR" altLang="en-US" sz="2000" dirty="0">
                <a:latin typeface="Malgun Gothic"/>
                <a:ea typeface="Malgun Gothic"/>
              </a:rPr>
              <a:t>해당 구간의</a:t>
            </a:r>
            <a:r>
              <a:rPr lang="ko-KR" sz="2000" dirty="0">
                <a:latin typeface="Malgun Gothic"/>
                <a:ea typeface="Malgun Gothic"/>
              </a:rPr>
              <a:t> 랩타임이 </a:t>
            </a:r>
            <a:r>
              <a:rPr lang="ko-KR" sz="2000" dirty="0">
                <a:solidFill>
                  <a:schemeClr val="accent1"/>
                </a:solidFill>
                <a:latin typeface="Malgun Gothic"/>
                <a:ea typeface="Malgun Gothic"/>
              </a:rPr>
              <a:t>5</a:t>
            </a:r>
            <a:r>
              <a:rPr lang="ko-KR" sz="2000" dirty="0">
                <a:latin typeface="Malgun Gothic"/>
                <a:ea typeface="Malgun Gothic"/>
              </a:rPr>
              <a:t>퍼센트가량 증가,</a:t>
            </a:r>
            <a:endParaRPr lang="ko-KR" sz="2000">
              <a:latin typeface="Malgun Gothic"/>
              <a:ea typeface="Malgun Gothic"/>
            </a:endParaRPr>
          </a:p>
          <a:p>
            <a:r>
              <a:rPr lang="ko-KR" sz="2000" dirty="0">
                <a:latin typeface="Malgun Gothic"/>
                <a:ea typeface="Malgun Gothic"/>
              </a:rPr>
              <a:t>슬립 상황에서 슬립이라 판단하여 </a:t>
            </a:r>
            <a:r>
              <a:rPr lang="ko-KR" sz="2000" dirty="0" err="1">
                <a:latin typeface="Malgun Gothic"/>
                <a:ea typeface="Malgun Gothic"/>
              </a:rPr>
              <a:t>트랙션</a:t>
            </a:r>
            <a:r>
              <a:rPr lang="ko-KR" sz="2000" dirty="0">
                <a:latin typeface="Malgun Gothic"/>
                <a:ea typeface="Malgun Gothic"/>
              </a:rPr>
              <a:t> 컨트롤을 할 경우 적절한 트랙션을 유지하여 해당 </a:t>
            </a:r>
            <a:r>
              <a:rPr lang="ko-KR" altLang="en-US" sz="2000" dirty="0">
                <a:latin typeface="Malgun Gothic"/>
                <a:ea typeface="Malgun Gothic"/>
              </a:rPr>
              <a:t>구간의</a:t>
            </a:r>
            <a:r>
              <a:rPr lang="ko-KR" sz="2000" dirty="0">
                <a:latin typeface="Malgun Gothic"/>
                <a:ea typeface="Malgun Gothic"/>
              </a:rPr>
              <a:t> 랩타임이 </a:t>
            </a:r>
            <a:r>
              <a:rPr lang="ko-KR" sz="2000" dirty="0">
                <a:solidFill>
                  <a:schemeClr val="accent1"/>
                </a:solidFill>
                <a:latin typeface="Malgun Gothic"/>
                <a:ea typeface="Malgun Gothic"/>
              </a:rPr>
              <a:t>5</a:t>
            </a:r>
            <a:r>
              <a:rPr lang="ko-KR" sz="2000" dirty="0">
                <a:latin typeface="Malgun Gothic"/>
                <a:ea typeface="Malgun Gothic"/>
              </a:rPr>
              <a:t>퍼센트가량 감소한다고 </a:t>
            </a:r>
            <a:r>
              <a:rPr lang="ko-KR" altLang="en-US" sz="2000" dirty="0">
                <a:latin typeface="Malgun Gothic"/>
                <a:ea typeface="Malgun Gothic"/>
              </a:rPr>
              <a:t>가정.</a:t>
            </a:r>
            <a:endParaRPr lang="ko-KR" sz="2000">
              <a:latin typeface="Malgun Gothic"/>
              <a:ea typeface="Malgun Gothic"/>
            </a:endParaRPr>
          </a:p>
          <a:p>
            <a:endParaRPr lang="ko-KR" altLang="en-US" sz="2000" dirty="0">
              <a:latin typeface="Malgun Gothic"/>
              <a:ea typeface="Malgun Gothic"/>
            </a:endParaRPr>
          </a:p>
          <a:p>
            <a:r>
              <a:rPr lang="ko-KR" altLang="en-US" sz="2000" dirty="0">
                <a:latin typeface="Malgun Gothic"/>
                <a:ea typeface="Malgun Gothic"/>
              </a:rPr>
              <a:t>TEST </a:t>
            </a:r>
            <a:r>
              <a:rPr lang="ko-KR" altLang="en-US" sz="2000" dirty="0" err="1">
                <a:latin typeface="Malgun Gothic"/>
                <a:ea typeface="Malgun Gothic"/>
              </a:rPr>
              <a:t>set에</a:t>
            </a:r>
            <a:r>
              <a:rPr lang="ko-KR" altLang="en-US" sz="2000" dirty="0">
                <a:latin typeface="Malgun Gothic"/>
                <a:ea typeface="Malgun Gothic"/>
              </a:rPr>
              <a:t> 모델을 적용한 결과 </a:t>
            </a:r>
            <a:r>
              <a:rPr lang="ko-KR" altLang="en-US" sz="2000" dirty="0" err="1">
                <a:latin typeface="Malgun Gothic"/>
                <a:ea typeface="Malgun Gothic"/>
              </a:rPr>
              <a:t>랩타임</a:t>
            </a:r>
            <a:r>
              <a:rPr lang="ko-KR" altLang="en-US" sz="2000" dirty="0">
                <a:latin typeface="Malgun Gothic"/>
                <a:ea typeface="Malgun Gothic"/>
              </a:rPr>
              <a:t> 변화</a:t>
            </a:r>
          </a:p>
          <a:p>
            <a:endParaRPr lang="ko-KR" altLang="en-US" sz="2000" dirty="0">
              <a:latin typeface="Malgun Gothic"/>
              <a:ea typeface="Malgun Gothic"/>
            </a:endParaRPr>
          </a:p>
          <a:p>
            <a:r>
              <a:rPr lang="ko-KR" altLang="en-US" sz="2000" dirty="0">
                <a:latin typeface="Malgun Gothic"/>
                <a:ea typeface="Malgun Gothic"/>
              </a:rPr>
              <a:t>  </a:t>
            </a:r>
            <a:r>
              <a:rPr lang="ko-KR" altLang="en-US" sz="2000" dirty="0" err="1">
                <a:latin typeface="Malgun Gothic"/>
                <a:ea typeface="Malgun Gothic"/>
              </a:rPr>
              <a:t>Baseline</a:t>
            </a:r>
            <a:r>
              <a:rPr lang="ko-KR" altLang="en-US" sz="2000" dirty="0">
                <a:latin typeface="Malgun Gothic"/>
                <a:ea typeface="Malgun Gothic"/>
              </a:rPr>
              <a:t>(항상 </a:t>
            </a:r>
            <a:r>
              <a:rPr lang="ko-KR" altLang="en-US" sz="2000" dirty="0" err="1">
                <a:latin typeface="Malgun Gothic"/>
                <a:ea typeface="Malgun Gothic"/>
              </a:rPr>
              <a:t>트랙션</a:t>
            </a:r>
            <a:r>
              <a:rPr lang="ko-KR" altLang="en-US" sz="2000" dirty="0">
                <a:latin typeface="Malgun Gothic"/>
                <a:ea typeface="Malgun Gothic"/>
              </a:rPr>
              <a:t> 컨트롤을 적용하지 않음) : + 0%</a:t>
            </a:r>
          </a:p>
          <a:p>
            <a:r>
              <a:rPr lang="ko-KR" altLang="en-US" sz="2000" dirty="0">
                <a:latin typeface="Malgun Gothic"/>
                <a:ea typeface="Malgun Gothic"/>
              </a:rPr>
              <a:t>  </a:t>
            </a:r>
            <a:r>
              <a:rPr lang="ko-KR" altLang="en-US" sz="2000" dirty="0" err="1">
                <a:latin typeface="Malgun Gothic"/>
                <a:ea typeface="Malgun Gothic"/>
              </a:rPr>
              <a:t>Model</a:t>
            </a:r>
            <a:r>
              <a:rPr lang="ko-KR" altLang="en-US" sz="2000" dirty="0">
                <a:latin typeface="Malgun Gothic"/>
                <a:ea typeface="Malgun Gothic"/>
              </a:rPr>
              <a:t> : </a:t>
            </a:r>
            <a:r>
              <a:rPr lang="ko-KR" altLang="en-US" sz="2000" dirty="0">
                <a:solidFill>
                  <a:srgbClr val="FF0000"/>
                </a:solidFill>
                <a:latin typeface="Malgun Gothic"/>
                <a:ea typeface="Malgun Gothic"/>
              </a:rPr>
              <a:t>-1.148%</a:t>
            </a:r>
          </a:p>
          <a:p>
            <a:r>
              <a:rPr lang="ko-KR" altLang="en-US" sz="2000" dirty="0">
                <a:latin typeface="Malgun Gothic"/>
                <a:ea typeface="Malgun Gothic"/>
              </a:rPr>
              <a:t>  </a:t>
            </a:r>
            <a:r>
              <a:rPr lang="ko-KR" altLang="en-US" sz="2000" dirty="0" err="1">
                <a:latin typeface="Malgun Gothic"/>
                <a:ea typeface="Malgun Gothic"/>
              </a:rPr>
              <a:t>Naive</a:t>
            </a:r>
            <a:r>
              <a:rPr lang="ko-KR" altLang="en-US" sz="2000" dirty="0">
                <a:latin typeface="Malgun Gothic"/>
                <a:ea typeface="Malgun Gothic"/>
              </a:rPr>
              <a:t> </a:t>
            </a:r>
            <a:r>
              <a:rPr lang="ko-KR" altLang="en-US" sz="2000" dirty="0" err="1">
                <a:latin typeface="Malgun Gothic"/>
                <a:ea typeface="Malgun Gothic"/>
              </a:rPr>
              <a:t>model</a:t>
            </a:r>
            <a:r>
              <a:rPr lang="ko-KR" altLang="en-US" sz="2000" dirty="0">
                <a:latin typeface="Malgun Gothic"/>
                <a:ea typeface="Malgun Gothic"/>
              </a:rPr>
              <a:t>(항상 </a:t>
            </a:r>
            <a:r>
              <a:rPr lang="ko-KR" altLang="en-US" sz="2000" dirty="0" err="1">
                <a:latin typeface="Malgun Gothic"/>
                <a:ea typeface="Malgun Gothic"/>
              </a:rPr>
              <a:t>트랙션</a:t>
            </a:r>
            <a:r>
              <a:rPr lang="ko-KR" altLang="en-US" sz="2000" dirty="0">
                <a:latin typeface="Malgun Gothic"/>
                <a:ea typeface="Malgun Gothic"/>
              </a:rPr>
              <a:t> 컨트롤을 적용함) : +6.453%</a:t>
            </a:r>
          </a:p>
          <a:p>
            <a:endParaRPr lang="ko-KR" altLang="en-US" sz="2000" dirty="0">
              <a:latin typeface="Consolas"/>
              <a:ea typeface="맑은 고딕"/>
            </a:endParaRPr>
          </a:p>
          <a:p>
            <a:endParaRPr lang="ko-KR" altLang="en-US" sz="2000" dirty="0">
              <a:latin typeface="Consolas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305563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E9D874-D357-C3A7-D3F8-54E0AB92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sz="4000" err="1">
                <a:latin typeface="Malgun Gothic"/>
                <a:ea typeface="Malgun Gothic"/>
              </a:rPr>
              <a:t>Conclusion</a:t>
            </a:r>
            <a:endParaRPr lang="ko-KR" sz="4000" err="1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5191D3-0798-EE73-1BF0-F260C564C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79" y="1542391"/>
            <a:ext cx="10515600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endParaRPr lang="ko-KR" altLang="en-US" sz="2400" dirty="0">
              <a:latin typeface="Malgun Gothic"/>
              <a:ea typeface="Malgun Gothic"/>
            </a:endParaRPr>
          </a:p>
          <a:p>
            <a:pPr marL="0" indent="0">
              <a:buNone/>
            </a:pPr>
            <a:r>
              <a:rPr lang="ko-KR" sz="2400" dirty="0" err="1">
                <a:ea typeface="+mn-lt"/>
                <a:cs typeface="+mn-lt"/>
              </a:rPr>
              <a:t>Achievement</a:t>
            </a:r>
            <a:endParaRPr lang="ko-KR" sz="2400">
              <a:latin typeface="맑은 고딕"/>
              <a:ea typeface="맑은 고딕"/>
            </a:endParaRPr>
          </a:p>
          <a:p>
            <a:pPr marL="0" indent="0">
              <a:buNone/>
            </a:pPr>
            <a:endParaRPr lang="ko-KR" sz="2400" dirty="0">
              <a:latin typeface="맑은 고딕"/>
              <a:ea typeface="맑은 고딕"/>
            </a:endParaRPr>
          </a:p>
          <a:p>
            <a:r>
              <a:rPr lang="ko-KR" altLang="en-US" sz="2400" dirty="0">
                <a:latin typeface="Malgun Gothic"/>
                <a:ea typeface="Malgun Gothic"/>
              </a:rPr>
              <a:t>차량 주행 중 </a:t>
            </a:r>
            <a:r>
              <a:rPr lang="ko-KR" altLang="en-US" sz="2400" dirty="0" err="1">
                <a:latin typeface="Malgun Gothic"/>
                <a:ea typeface="Malgun Gothic"/>
              </a:rPr>
              <a:t>G값</a:t>
            </a:r>
            <a:r>
              <a:rPr lang="ko-KR" altLang="en-US" sz="2400" dirty="0">
                <a:latin typeface="Malgun Gothic"/>
                <a:ea typeface="Malgun Gothic"/>
              </a:rPr>
              <a:t>, 스티어링 제어 관련 정보, 그리고 속도 및 가속도 </a:t>
            </a:r>
            <a:r>
              <a:rPr lang="ko-KR" altLang="en-US" sz="2400" dirty="0" err="1">
                <a:latin typeface="Malgun Gothic"/>
                <a:ea typeface="Malgun Gothic"/>
              </a:rPr>
              <a:t>정보만를</a:t>
            </a:r>
            <a:r>
              <a:rPr lang="ko-KR" altLang="en-US" sz="2400" dirty="0">
                <a:latin typeface="Malgun Gothic"/>
                <a:ea typeface="Malgun Gothic"/>
              </a:rPr>
              <a:t> 활용하여 차량의 </a:t>
            </a:r>
            <a:r>
              <a:rPr lang="ko-KR" altLang="en-US" sz="2400" dirty="0" err="1">
                <a:latin typeface="Malgun Gothic"/>
                <a:ea typeface="Malgun Gothic"/>
              </a:rPr>
              <a:t>Slip를</a:t>
            </a:r>
            <a:r>
              <a:rPr lang="ko-KR" altLang="en-US" sz="2400" dirty="0">
                <a:latin typeface="Malgun Gothic"/>
                <a:ea typeface="Malgun Gothic"/>
              </a:rPr>
              <a:t> 정확히 예측할 수 있음.</a:t>
            </a:r>
            <a:endParaRPr lang="ko-KR"/>
          </a:p>
          <a:p>
            <a:endParaRPr lang="ko-KR" altLang="en-US" sz="2400" dirty="0">
              <a:latin typeface="Malgun Gothic"/>
              <a:ea typeface="Malgun Gothic"/>
            </a:endParaRPr>
          </a:p>
          <a:p>
            <a:r>
              <a:rPr lang="ko-KR" altLang="en-US" sz="2400" dirty="0">
                <a:latin typeface="Malgun Gothic"/>
                <a:ea typeface="Malgun Gothic"/>
              </a:rPr>
              <a:t>차량의 속도, </a:t>
            </a:r>
            <a:r>
              <a:rPr lang="ko-KR" altLang="en-US" sz="2400" dirty="0" err="1">
                <a:latin typeface="Malgun Gothic"/>
                <a:ea typeface="Malgun Gothic"/>
              </a:rPr>
              <a:t>종방향</a:t>
            </a:r>
            <a:r>
              <a:rPr lang="ko-KR" altLang="en-US" sz="2400" dirty="0">
                <a:latin typeface="Malgun Gothic"/>
                <a:ea typeface="Malgun Gothic"/>
              </a:rPr>
              <a:t> 관성 가속도 절대값, 횡방향 관성 가속도 절대값 중 </a:t>
            </a:r>
            <a:r>
              <a:rPr lang="ko-KR" sz="2400" dirty="0">
                <a:latin typeface="Malgun Gothic"/>
                <a:ea typeface="Malgun Gothic"/>
              </a:rPr>
              <a:t>횡방향 관성 가속도 절대값이 </a:t>
            </a:r>
            <a:r>
              <a:rPr lang="ko-KR" altLang="en-US" sz="2400" dirty="0">
                <a:latin typeface="Malgun Gothic"/>
                <a:ea typeface="Malgun Gothic"/>
              </a:rPr>
              <a:t>높을수록 </a:t>
            </a:r>
            <a:r>
              <a:rPr lang="en-US" altLang="ko-KR" sz="2400" dirty="0" err="1">
                <a:latin typeface="Malgun Gothic"/>
                <a:ea typeface="Malgun Gothic"/>
              </a:rPr>
              <a:t>Slip이</a:t>
            </a:r>
            <a:r>
              <a:rPr lang="en-US" altLang="ko-KR" sz="2400" dirty="0">
                <a:latin typeface="Malgun Gothic"/>
                <a:ea typeface="Malgun Gothic"/>
              </a:rPr>
              <a:t> </a:t>
            </a:r>
            <a:r>
              <a:rPr lang="en-US" altLang="ko-KR" sz="2400" dirty="0" err="1">
                <a:latin typeface="Malgun Gothic"/>
                <a:ea typeface="Malgun Gothic"/>
              </a:rPr>
              <a:t>일어날</a:t>
            </a:r>
            <a:r>
              <a:rPr lang="en-US" altLang="ko-KR" sz="2400" dirty="0">
                <a:latin typeface="Malgun Gothic"/>
                <a:ea typeface="Malgun Gothic"/>
              </a:rPr>
              <a:t> </a:t>
            </a:r>
            <a:r>
              <a:rPr lang="en-US" altLang="ko-KR" sz="2400" dirty="0" err="1">
                <a:latin typeface="Malgun Gothic"/>
                <a:ea typeface="Malgun Gothic"/>
              </a:rPr>
              <a:t>확률이</a:t>
            </a:r>
            <a:r>
              <a:rPr lang="en-US" altLang="ko-KR" sz="2400" dirty="0">
                <a:latin typeface="Malgun Gothic"/>
                <a:ea typeface="Malgun Gothic"/>
              </a:rPr>
              <a:t> </a:t>
            </a:r>
            <a:r>
              <a:rPr lang="en-US" altLang="ko-KR" sz="2400" dirty="0" err="1">
                <a:latin typeface="Malgun Gothic"/>
                <a:ea typeface="Malgun Gothic"/>
              </a:rPr>
              <a:t>높음</a:t>
            </a:r>
            <a:r>
              <a:rPr lang="en-US" altLang="ko-KR" sz="2400" dirty="0">
                <a:latin typeface="Malgun Gothic"/>
                <a:ea typeface="Malgun Gothic"/>
              </a:rPr>
              <a:t>.</a:t>
            </a:r>
            <a:endParaRPr lang="ko-KR" altLang="en-US" sz="2400" dirty="0">
              <a:latin typeface="Malgun Gothic"/>
              <a:ea typeface="Malgun Gothic"/>
            </a:endParaRPr>
          </a:p>
          <a:p>
            <a:endParaRPr lang="en-US" altLang="ko-KR" sz="2400" dirty="0">
              <a:latin typeface="Malgun Gothic"/>
              <a:ea typeface="Malgun Gothic"/>
            </a:endParaRPr>
          </a:p>
          <a:p>
            <a:r>
              <a:rPr lang="en-US" altLang="ko-KR" sz="2400" dirty="0">
                <a:latin typeface="Malgun Gothic"/>
                <a:ea typeface="Malgun Gothic"/>
              </a:rPr>
              <a:t>Model</a:t>
            </a:r>
            <a:r>
              <a:rPr lang="ko-KR" altLang="en-US" sz="2400" dirty="0">
                <a:latin typeface="Malgun Gothic"/>
                <a:ea typeface="Malgun Gothic"/>
              </a:rPr>
              <a:t>을 사용하여 </a:t>
            </a:r>
            <a:r>
              <a:rPr lang="ko-KR" altLang="en-US" sz="2400" dirty="0" err="1">
                <a:latin typeface="Malgun Gothic"/>
                <a:ea typeface="Malgun Gothic"/>
              </a:rPr>
              <a:t>트랙션</a:t>
            </a:r>
            <a:r>
              <a:rPr lang="ko-KR" altLang="en-US" sz="2400" dirty="0">
                <a:latin typeface="Malgun Gothic"/>
                <a:ea typeface="Malgun Gothic"/>
              </a:rPr>
              <a:t> 컨트롤을 예측할 경우, 적절한 상황에 </a:t>
            </a:r>
            <a:r>
              <a:rPr lang="ko-KR" altLang="en-US" sz="2400" dirty="0" err="1">
                <a:latin typeface="Malgun Gothic"/>
                <a:ea typeface="Malgun Gothic"/>
              </a:rPr>
              <a:t>트랙션</a:t>
            </a:r>
            <a:r>
              <a:rPr lang="ko-KR" altLang="en-US" sz="2400" dirty="0">
                <a:latin typeface="Malgun Gothic"/>
                <a:ea typeface="Malgun Gothic"/>
              </a:rPr>
              <a:t> 컨트롤을 작동시킴으로써 레이스 퍼포먼스가 향상됨</a:t>
            </a:r>
            <a:r>
              <a:rPr lang="en-US" altLang="ko-KR" sz="2400" dirty="0">
                <a:latin typeface="Malgun Gothic"/>
                <a:ea typeface="Malgun Gothic"/>
              </a:rPr>
              <a:t>.</a:t>
            </a:r>
            <a:endParaRPr lang="ko-KR" sz="2400">
              <a:latin typeface="Malgun Gothic"/>
              <a:ea typeface="Malgun Gothic"/>
            </a:endParaRPr>
          </a:p>
          <a:p>
            <a:endParaRPr lang="ko-KR" altLang="en-US" sz="2400" dirty="0">
              <a:latin typeface="Malgun Gothic"/>
              <a:ea typeface="Malgun Gothic"/>
            </a:endParaRPr>
          </a:p>
          <a:p>
            <a:endParaRPr lang="ko-KR" altLang="en-US" sz="2400" dirty="0">
              <a:ea typeface="맑은 고딕"/>
            </a:endParaRPr>
          </a:p>
          <a:p>
            <a:endParaRPr lang="ko-KR" altLang="en-US" sz="2400" dirty="0">
              <a:ea typeface="맑은 고딕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E39FE41B-AC30-BF7E-401E-B7C0EC0F0964}"/>
                  </a:ext>
                </a:extLst>
              </p14:cNvPr>
              <p14:cNvContentPartPr/>
              <p14:nvPr/>
            </p14:nvContentPartPr>
            <p14:xfrm>
              <a:off x="3470030" y="3059722"/>
              <a:ext cx="11815" cy="11723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E39FE41B-AC30-BF7E-401E-B7C0EC0F096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3002" y="2473572"/>
                <a:ext cx="46218" cy="1172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B92263AF-297D-98EF-8E37-1DC29D4FD206}"/>
                  </a:ext>
                </a:extLst>
              </p14:cNvPr>
              <p14:cNvContentPartPr/>
              <p14:nvPr/>
            </p14:nvContentPartPr>
            <p14:xfrm>
              <a:off x="3036276" y="2954214"/>
              <a:ext cx="11723" cy="11723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B92263AF-297D-98EF-8E37-1DC29D4FD20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50126" y="2368064"/>
                <a:ext cx="1172300" cy="11723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45372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7016327B-AE78-06C1-3EDB-2B2CB57A1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>
                <a:latin typeface="Malgun Gothic"/>
                <a:ea typeface="Malgun Gothic"/>
              </a:rPr>
              <a:t>Conclusion</a:t>
            </a:r>
            <a:endParaRPr lang="ko-KR" altLang="en-US" sz="4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34E942-FAB5-C32B-24E6-FA9EA6E7BD03}"/>
              </a:ext>
            </a:extLst>
          </p:cNvPr>
          <p:cNvSpPr txBox="1"/>
          <p:nvPr/>
        </p:nvSpPr>
        <p:spPr>
          <a:xfrm>
            <a:off x="842514" y="1834551"/>
            <a:ext cx="11010181" cy="39087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800" dirty="0" err="1">
                <a:latin typeface="Arial"/>
                <a:ea typeface="맑은 고딕"/>
                <a:cs typeface="Arial"/>
              </a:rPr>
              <a:t>Limits</a:t>
            </a:r>
            <a:endParaRPr lang="ko-KR" altLang="en-US" sz="2800">
              <a:latin typeface="Arial"/>
              <a:ea typeface="맑은 고딕"/>
              <a:cs typeface="Arial"/>
            </a:endParaRPr>
          </a:p>
          <a:p>
            <a:endParaRPr lang="ko-KR" altLang="en-US" sz="2800" dirty="0">
              <a:latin typeface="Arial"/>
              <a:ea typeface="맑은 고딕"/>
              <a:cs typeface="Arial"/>
            </a:endParaRPr>
          </a:p>
          <a:p>
            <a:pPr>
              <a:buChar char="•"/>
            </a:pPr>
            <a:r>
              <a:rPr lang="ko-KR" sz="2400" dirty="0">
                <a:latin typeface="Arial"/>
                <a:ea typeface="맑은 고딕"/>
                <a:cs typeface="Arial"/>
              </a:rPr>
              <a:t>모델 학습에 사용된 데이터는 5분이 채 안되는 차량 주행 데이터로써 현실적으로 일반화된 모델이라고 보기 어려움.</a:t>
            </a:r>
            <a:r>
              <a:rPr lang="en-US" altLang="ko-KR" sz="2400" dirty="0">
                <a:ea typeface="맑은 고딕"/>
                <a:cs typeface="Arial"/>
              </a:rPr>
              <a:t>​</a:t>
            </a:r>
            <a:endParaRPr lang="en-US" sz="2400">
              <a:ea typeface="맑은 고딕"/>
            </a:endParaRPr>
          </a:p>
          <a:p>
            <a:pPr>
              <a:buChar char="•"/>
            </a:pPr>
            <a:endParaRPr lang="en-US" altLang="ko-KR" sz="2400" dirty="0">
              <a:latin typeface="맑은 고딕"/>
              <a:ea typeface="맑은 고딕"/>
              <a:cs typeface="Arial"/>
            </a:endParaRPr>
          </a:p>
          <a:p>
            <a:pPr>
              <a:buChar char="•"/>
            </a:pPr>
            <a:r>
              <a:rPr lang="ko-KR" sz="2400" dirty="0">
                <a:latin typeface="Arial"/>
                <a:ea typeface="맑은 고딕"/>
                <a:cs typeface="Arial"/>
              </a:rPr>
              <a:t>다양한 차량과 다양한 환경에서 더 많은 시간의 주행 데이터를 통해 모델을 발전시켜야 함.</a:t>
            </a:r>
            <a:r>
              <a:rPr lang="en-US" altLang="ko-KR" sz="2400" dirty="0">
                <a:ea typeface="맑은 고딕"/>
                <a:cs typeface="Arial"/>
              </a:rPr>
              <a:t>​</a:t>
            </a:r>
          </a:p>
          <a:p>
            <a:pPr>
              <a:buChar char="•"/>
            </a:pPr>
            <a:endParaRPr lang="en-US" altLang="ko-KR" sz="2400" dirty="0">
              <a:ea typeface="맑은 고딕"/>
              <a:cs typeface="Arial"/>
            </a:endParaRPr>
          </a:p>
          <a:p>
            <a:pPr>
              <a:buChar char="•"/>
            </a:pPr>
            <a:r>
              <a:rPr lang="ko-KR" sz="2400" dirty="0">
                <a:latin typeface="Arial"/>
                <a:ea typeface="맑은 고딕"/>
                <a:cs typeface="Arial"/>
              </a:rPr>
              <a:t>순열 중요도 결과를 바탕으로 몇 가지 특성을 제외하면 더 좋은 성능을 얻을 수 있을 것으로 보임</a:t>
            </a:r>
            <a:r>
              <a:rPr lang="en-US" altLang="ko-KR" sz="2400" dirty="0">
                <a:latin typeface="Arial"/>
                <a:ea typeface="맑은 고딕"/>
                <a:cs typeface="Arial"/>
              </a:rPr>
              <a:t>.</a:t>
            </a:r>
            <a:endParaRPr lang="en-US" altLang="ko-KR" sz="2400" dirty="0">
              <a:ea typeface="맑은 고딕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899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97B2F0-27FC-8B95-95F2-3312E8796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err="1">
                <a:ea typeface="맑은 고딕"/>
              </a:rPr>
              <a:t>Background</a:t>
            </a:r>
            <a:r>
              <a:rPr lang="ko-KR" altLang="en-US">
                <a:ea typeface="맑은 고딕"/>
              </a:rPr>
              <a:t>: </a:t>
            </a:r>
            <a:r>
              <a:rPr lang="ko-KR" altLang="en-US" err="1">
                <a:ea typeface="맑은 고딕"/>
              </a:rPr>
              <a:t>What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is</a:t>
            </a:r>
            <a:r>
              <a:rPr lang="ko-KR" altLang="en-US">
                <a:ea typeface="맑은 고딕"/>
              </a:rPr>
              <a:t> </a:t>
            </a:r>
            <a:r>
              <a:rPr lang="ko-KR" altLang="en-US" err="1">
                <a:ea typeface="맑은 고딕"/>
              </a:rPr>
              <a:t>Rally</a:t>
            </a:r>
            <a:r>
              <a:rPr lang="ko-KR" altLang="en-US">
                <a:ea typeface="맑은 고딕"/>
              </a:rPr>
              <a:t>? </a:t>
            </a:r>
            <a:endParaRPr lang="ko-KR" altLang="en-US"/>
          </a:p>
        </p:txBody>
      </p:sp>
      <p:pic>
        <p:nvPicPr>
          <p:cNvPr id="4" name="그림 4" descr="트랙, 기차, 나무, 야외이(가) 표시된 사진&#10;&#10;자동 생성된 설명">
            <a:extLst>
              <a:ext uri="{FF2B5EF4-FFF2-40B4-BE49-F238E27FC236}">
                <a16:creationId xmlns:a16="http://schemas.microsoft.com/office/drawing/2014/main" id="{519A4F9D-A06C-5A51-546C-7C354E956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756" y="2438977"/>
            <a:ext cx="4554747" cy="3632375"/>
          </a:xfrm>
          <a:prstGeom prst="rect">
            <a:avLst/>
          </a:prstGeom>
        </p:spPr>
      </p:pic>
      <p:pic>
        <p:nvPicPr>
          <p:cNvPr id="5" name="그림 5" descr="텍스트, 나무, 하늘, 야외이(가) 표시된 사진&#10;&#10;자동 생성된 설명">
            <a:extLst>
              <a:ext uri="{FF2B5EF4-FFF2-40B4-BE49-F238E27FC236}">
                <a16:creationId xmlns:a16="http://schemas.microsoft.com/office/drawing/2014/main" id="{496061E5-0DDC-46BF-44B4-E99A6199F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363" y="2500224"/>
            <a:ext cx="5474897" cy="362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316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85C9D0-30C3-460A-AEAA-C57C102C8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err="1">
                <a:ea typeface="맑은 고딕"/>
              </a:rPr>
              <a:t>Background</a:t>
            </a:r>
            <a:r>
              <a:rPr lang="ko-KR" altLang="en-US">
                <a:ea typeface="맑은 고딕"/>
              </a:rPr>
              <a:t>: TC (</a:t>
            </a:r>
            <a:r>
              <a:rPr lang="ko-KR" altLang="en-US" err="1">
                <a:ea typeface="맑은 고딕"/>
              </a:rPr>
              <a:t>Traction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Control</a:t>
            </a:r>
            <a:r>
              <a:rPr lang="ko-KR" altLang="en-US">
                <a:ea typeface="맑은 고딕"/>
              </a:rPr>
              <a:t>)</a:t>
            </a:r>
            <a:endParaRPr lang="ko-KR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92EABBA8-5A78-8795-09F9-0CBF973359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391" y="2084418"/>
            <a:ext cx="5632350" cy="3761866"/>
          </a:xfrm>
        </p:spPr>
      </p:pic>
      <p:pic>
        <p:nvPicPr>
          <p:cNvPr id="5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8524B6E1-2C93-4BFA-A644-5B19352B5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739" y="1626080"/>
            <a:ext cx="4454105" cy="446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42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B442F-5717-5A24-02C9-C0D35AA63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700">
                <a:latin typeface="Malgun Gothic"/>
                <a:ea typeface="Malgun Gothic"/>
              </a:rPr>
              <a:t>Background: </a:t>
            </a:r>
            <a:r>
              <a:rPr lang="ko-KR" sz="3700">
                <a:latin typeface="Malgun Gothic"/>
                <a:ea typeface="Malgun Gothic"/>
              </a:rPr>
              <a:t>TC (</a:t>
            </a:r>
            <a:r>
              <a:rPr lang="ko-KR" sz="3700" err="1">
                <a:latin typeface="Malgun Gothic"/>
                <a:ea typeface="Malgun Gothic"/>
              </a:rPr>
              <a:t>Traction</a:t>
            </a:r>
            <a:r>
              <a:rPr lang="ko-KR" sz="3700">
                <a:latin typeface="Malgun Gothic"/>
                <a:ea typeface="Malgun Gothic"/>
              </a:rPr>
              <a:t> </a:t>
            </a:r>
            <a:r>
              <a:rPr lang="ko-KR" sz="3700" err="1">
                <a:latin typeface="Malgun Gothic"/>
                <a:ea typeface="Malgun Gothic"/>
              </a:rPr>
              <a:t>Control</a:t>
            </a:r>
            <a:r>
              <a:rPr lang="ko-KR" sz="3700">
                <a:latin typeface="Malgun Gothic"/>
                <a:ea typeface="Malgun Gothic"/>
              </a:rPr>
              <a:t>) 작동 </a:t>
            </a:r>
            <a:r>
              <a:rPr lang="ko-KR" altLang="en-US" sz="3700">
                <a:latin typeface="Malgun Gothic"/>
                <a:ea typeface="Malgun Gothic"/>
              </a:rPr>
              <a:t>과정</a:t>
            </a:r>
            <a:endParaRPr lang="ko-KR" sz="350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CB709C-9248-BB5A-B03F-8CE13F042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ko-KR">
                <a:ea typeface="+mn-lt"/>
                <a:cs typeface="+mn-lt"/>
              </a:rPr>
              <a:t>차량의 각 바퀴에 미끄러짐으로 인한 속도를 측정할 수 있는 센서가 </a:t>
            </a:r>
            <a:r>
              <a:rPr lang="ko-KR" altLang="en-US">
                <a:ea typeface="+mn-lt"/>
                <a:cs typeface="+mn-lt"/>
              </a:rPr>
              <a:t>존재.</a:t>
            </a:r>
            <a:endParaRPr lang="ko-KR" altLang="en-US">
              <a:ea typeface="맑은 고딕"/>
            </a:endParaRPr>
          </a:p>
          <a:p>
            <a:r>
              <a:rPr lang="ko-KR">
                <a:latin typeface="Malgun Gothic"/>
                <a:ea typeface="Malgun Gothic"/>
                <a:cs typeface="+mn-lt"/>
              </a:rPr>
              <a:t>차량의 </a:t>
            </a:r>
            <a:r>
              <a:rPr lang="en-US">
                <a:latin typeface="Malgun Gothic"/>
                <a:ea typeface="+mn-lt"/>
                <a:cs typeface="+mn-lt"/>
              </a:rPr>
              <a:t>ECU</a:t>
            </a:r>
            <a:r>
              <a:rPr lang="ko-KR">
                <a:latin typeface="Malgun Gothic"/>
                <a:ea typeface="Malgun Gothic"/>
                <a:cs typeface="+mn-lt"/>
              </a:rPr>
              <a:t>에서 </a:t>
            </a:r>
            <a:r>
              <a:rPr lang="ko-KR">
                <a:ea typeface="+mn-lt"/>
                <a:cs typeface="+mn-lt"/>
              </a:rPr>
              <a:t>센서로 측정된</a:t>
            </a:r>
            <a:r>
              <a:rPr lang="ko-KR" altLang="en-US">
                <a:ea typeface="+mn-lt"/>
                <a:cs typeface="+mn-lt"/>
              </a:rPr>
              <a:t> 데이터를</a:t>
            </a:r>
            <a:r>
              <a:rPr lang="ko-KR">
                <a:ea typeface="+mn-lt"/>
                <a:cs typeface="+mn-lt"/>
              </a:rPr>
              <a:t> 처리하여</a:t>
            </a:r>
            <a:r>
              <a:rPr lang="ko-KR" altLang="en-US">
                <a:ea typeface="+mn-lt"/>
                <a:cs typeface="+mn-lt"/>
              </a:rPr>
              <a:t> </a:t>
            </a:r>
            <a:r>
              <a:rPr lang="en-US" altLang="ko-KR">
                <a:ea typeface="+mn-lt"/>
                <a:cs typeface="+mn-lt"/>
              </a:rPr>
              <a:t>ATC (</a:t>
            </a:r>
            <a:r>
              <a:rPr lang="en-US" altLang="ko-KR">
                <a:latin typeface="Malgun Gothic"/>
                <a:ea typeface="Malgun Gothic"/>
                <a:cs typeface="+mn-lt"/>
              </a:rPr>
              <a:t>an</a:t>
            </a:r>
            <a:r>
              <a:rPr lang="ko-KR" altLang="en-US">
                <a:latin typeface="Malgun Gothic"/>
                <a:ea typeface="Malgun Gothic"/>
                <a:cs typeface="+mn-lt"/>
              </a:rPr>
              <a:t> </a:t>
            </a:r>
            <a:r>
              <a:rPr lang="ko-KR" err="1">
                <a:latin typeface="Malgun Gothic"/>
                <a:ea typeface="Malgun Gothic"/>
                <a:cs typeface="+mn-lt"/>
              </a:rPr>
              <a:t>automatic</a:t>
            </a:r>
            <a:r>
              <a:rPr lang="ko-KR">
                <a:latin typeface="Malgun Gothic"/>
                <a:ea typeface="Malgun Gothic"/>
                <a:cs typeface="+mn-lt"/>
              </a:rPr>
              <a:t> </a:t>
            </a:r>
            <a:r>
              <a:rPr lang="ko-KR" err="1">
                <a:latin typeface="Malgun Gothic"/>
                <a:ea typeface="Malgun Gothic"/>
                <a:cs typeface="+mn-lt"/>
              </a:rPr>
              <a:t>traction</a:t>
            </a:r>
            <a:r>
              <a:rPr lang="ko-KR">
                <a:latin typeface="Malgun Gothic"/>
                <a:ea typeface="Malgun Gothic"/>
                <a:cs typeface="+mn-lt"/>
              </a:rPr>
              <a:t> </a:t>
            </a:r>
            <a:r>
              <a:rPr lang="ko-KR" err="1">
                <a:latin typeface="Malgun Gothic"/>
                <a:ea typeface="Malgun Gothic"/>
                <a:cs typeface="+mn-lt"/>
              </a:rPr>
              <a:t>control</a:t>
            </a:r>
            <a:r>
              <a:rPr lang="ko-KR" altLang="en-US">
                <a:latin typeface="Malgun Gothic"/>
                <a:ea typeface="Malgun Gothic"/>
                <a:cs typeface="+mn-lt"/>
              </a:rPr>
              <a:t>)</a:t>
            </a:r>
            <a:r>
              <a:rPr lang="ko-KR" altLang="en-US" err="1">
                <a:latin typeface="Malgun Gothic"/>
                <a:ea typeface="Malgun Gothic"/>
                <a:cs typeface="+mn-lt"/>
              </a:rPr>
              <a:t>를</a:t>
            </a:r>
            <a:r>
              <a:rPr lang="ko-KR" altLang="en-US">
                <a:latin typeface="Malgun Gothic"/>
                <a:ea typeface="Malgun Gothic"/>
                <a:cs typeface="+mn-lt"/>
              </a:rPr>
              <a:t> 통해 바퀴에 </a:t>
            </a:r>
            <a:r>
              <a:rPr lang="ko-KR" altLang="en-US" err="1">
                <a:latin typeface="Malgun Gothic"/>
                <a:ea typeface="Malgun Gothic"/>
                <a:cs typeface="+mn-lt"/>
              </a:rPr>
              <a:t>브레이킹을</a:t>
            </a:r>
            <a:r>
              <a:rPr lang="ko-KR" altLang="en-US">
                <a:latin typeface="Malgun Gothic"/>
                <a:ea typeface="Malgun Gothic"/>
                <a:cs typeface="+mn-lt"/>
              </a:rPr>
              <a:t> 함으로써 차량이 적절한 </a:t>
            </a:r>
            <a:r>
              <a:rPr lang="ko-KR" altLang="en-US" err="1">
                <a:latin typeface="Malgun Gothic"/>
                <a:ea typeface="Malgun Gothic"/>
                <a:cs typeface="+mn-lt"/>
              </a:rPr>
              <a:t>traction를</a:t>
            </a:r>
            <a:r>
              <a:rPr lang="ko-KR" altLang="en-US">
                <a:latin typeface="Malgun Gothic"/>
                <a:ea typeface="Malgun Gothic"/>
                <a:cs typeface="+mn-lt"/>
              </a:rPr>
              <a:t> 유지</a:t>
            </a:r>
          </a:p>
          <a:p>
            <a:r>
              <a:rPr lang="ko-KR" altLang="en-US">
                <a:ea typeface="맑은 고딕"/>
              </a:rPr>
              <a:t>이러한 동작은 센서를 통해 </a:t>
            </a:r>
            <a:r>
              <a:rPr lang="ko-KR" altLang="en-US" err="1">
                <a:ea typeface="맑은 고딕"/>
              </a:rPr>
              <a:t>ECU가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Slip을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Detection</a:t>
            </a:r>
            <a:r>
              <a:rPr lang="ko-KR" altLang="en-US">
                <a:ea typeface="맑은 고딕"/>
              </a:rPr>
              <a:t> 할 때 자동적으로 동작.</a:t>
            </a:r>
          </a:p>
        </p:txBody>
      </p:sp>
    </p:spTree>
    <p:extLst>
      <p:ext uri="{BB962C8B-B14F-4D97-AF65-F5344CB8AC3E}">
        <p14:creationId xmlns:p14="http://schemas.microsoft.com/office/powerpoint/2010/main" val="1217175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F1F56E-BB37-8440-B010-8B2D2A8B8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err="1">
                <a:latin typeface="Malgun Gothic"/>
                <a:ea typeface="Malgun Gothic"/>
              </a:rPr>
              <a:t>Problem</a:t>
            </a:r>
            <a:r>
              <a:rPr lang="ko-KR">
                <a:latin typeface="Malgun Gothic"/>
                <a:ea typeface="Malgun Gothic"/>
              </a:rPr>
              <a:t> </a:t>
            </a:r>
            <a:r>
              <a:rPr lang="ko-KR" err="1">
                <a:latin typeface="Malgun Gothic"/>
                <a:ea typeface="Malgun Gothic"/>
              </a:rPr>
              <a:t>statement</a:t>
            </a:r>
            <a:endParaRPr lang="ko-KR" err="1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D4B47D-8A3B-B9FD-96FB-C26C86BBD1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>
                <a:ea typeface="맑은 고딕"/>
              </a:rPr>
              <a:t>랠리와 같은 </a:t>
            </a:r>
            <a:r>
              <a:rPr lang="ko-KR" altLang="en-US" err="1">
                <a:ea typeface="맑은 고딕"/>
              </a:rPr>
              <a:t>익스트림한</a:t>
            </a:r>
            <a:r>
              <a:rPr lang="ko-KR" altLang="en-US">
                <a:ea typeface="맑은 고딕"/>
              </a:rPr>
              <a:t> 주행 환경에서 센서가 오작동하거나 손상되어 고장이 날 확률이 높다.</a:t>
            </a:r>
          </a:p>
          <a:p>
            <a:r>
              <a:rPr lang="ko-KR" altLang="en-US" err="1">
                <a:ea typeface="맑은 고딕"/>
              </a:rPr>
              <a:t>TC은</a:t>
            </a:r>
            <a:r>
              <a:rPr lang="ko-KR" altLang="en-US">
                <a:ea typeface="맑은 고딕"/>
              </a:rPr>
              <a:t> </a:t>
            </a:r>
            <a:r>
              <a:rPr lang="ko-KR">
                <a:latin typeface="Malgun Gothic"/>
                <a:ea typeface="Malgun Gothic"/>
              </a:rPr>
              <a:t>외부 환경으로부터 안전하여 신뢰성이 있는 데이터를 바탕으로 동작해야 한다</a:t>
            </a:r>
            <a:r>
              <a:rPr lang="en-US" altLang="ko-KR">
                <a:latin typeface="Malgun Gothic"/>
                <a:ea typeface="Malgun Gothic"/>
              </a:rPr>
              <a:t>.</a:t>
            </a:r>
            <a:endParaRPr lang="ko-KR">
              <a:latin typeface="Malgun Gothic"/>
              <a:ea typeface="Malgun Gothic"/>
            </a:endParaRPr>
          </a:p>
          <a:p>
            <a:endParaRPr lang="ko-KR" altLang="en-US">
              <a:ea typeface="맑은 고딕"/>
            </a:endParaRPr>
          </a:p>
          <a:p>
            <a:pPr marL="0" indent="0">
              <a:buNone/>
            </a:pPr>
            <a:r>
              <a:rPr lang="ko-KR" altLang="en-US">
                <a:ea typeface="맑은 고딕"/>
              </a:rPr>
              <a:t>-&gt; 외부 환경으로부터 안전한 위치에서 얻을 수 있는 데이터를 바탕으로 </a:t>
            </a:r>
            <a:r>
              <a:rPr lang="ko-KR" altLang="en-US" err="1">
                <a:ea typeface="맑은 고딕"/>
              </a:rPr>
              <a:t>TC의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Trackion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loss</a:t>
            </a:r>
            <a:r>
              <a:rPr lang="ko-KR" altLang="en-US">
                <a:ea typeface="맑은 고딕"/>
              </a:rPr>
              <a:t>(</a:t>
            </a:r>
            <a:r>
              <a:rPr lang="ko-KR" altLang="en-US" err="1">
                <a:ea typeface="맑은 고딕"/>
              </a:rPr>
              <a:t>Slip</a:t>
            </a:r>
            <a:r>
              <a:rPr lang="ko-KR" altLang="en-US">
                <a:ea typeface="맑은 고딕"/>
              </a:rPr>
              <a:t>) </a:t>
            </a:r>
            <a:r>
              <a:rPr lang="ko-KR" altLang="en-US" err="1">
                <a:ea typeface="맑은 고딕"/>
              </a:rPr>
              <a:t>detect를</a:t>
            </a:r>
            <a:r>
              <a:rPr lang="ko-KR" altLang="en-US">
                <a:ea typeface="맑은 고딕"/>
              </a:rPr>
              <a:t> 보조할 모델 필요.</a:t>
            </a:r>
          </a:p>
        </p:txBody>
      </p:sp>
    </p:spTree>
    <p:extLst>
      <p:ext uri="{BB962C8B-B14F-4D97-AF65-F5344CB8AC3E}">
        <p14:creationId xmlns:p14="http://schemas.microsoft.com/office/powerpoint/2010/main" val="197655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840794-A259-152B-FF10-6F0142953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72" y="1040861"/>
            <a:ext cx="11076316" cy="1325563"/>
          </a:xfrm>
        </p:spPr>
        <p:txBody>
          <a:bodyPr/>
          <a:lstStyle/>
          <a:p>
            <a:r>
              <a:rPr lang="ko-KR" sz="2800" b="1">
                <a:latin typeface="Malgun Gothic"/>
                <a:ea typeface="Malgun Gothic"/>
              </a:rPr>
              <a:t>외</a:t>
            </a:r>
            <a:r>
              <a:rPr lang="ko-KR" sz="2800">
                <a:latin typeface="Malgun Gothic"/>
                <a:ea typeface="Malgun Gothic"/>
              </a:rPr>
              <a:t>부 환경으로부터 </a:t>
            </a:r>
            <a:r>
              <a:rPr lang="ko-KR" altLang="en-US" sz="2800">
                <a:latin typeface="Malgun Gothic"/>
                <a:ea typeface="Malgun Gothic"/>
              </a:rPr>
              <a:t>비교적 </a:t>
            </a:r>
            <a:r>
              <a:rPr lang="ko-KR" sz="2800">
                <a:latin typeface="Malgun Gothic"/>
                <a:ea typeface="Malgun Gothic"/>
              </a:rPr>
              <a:t>안전한 위치에서 얻을 수 있는 </a:t>
            </a:r>
            <a:r>
              <a:rPr lang="ko-KR" altLang="en-US" sz="2800">
                <a:latin typeface="Malgun Gothic"/>
                <a:ea typeface="Malgun Gothic"/>
              </a:rPr>
              <a:t>데이터:</a:t>
            </a:r>
            <a:endParaRPr lang="ko-KR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C4BB8D-F036-507A-829E-9C0328F3D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548" y="2250024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Calibri" panose="020B0604020202020204" pitchFamily="34" charset="0"/>
              <a:buChar char="-"/>
            </a:pPr>
            <a:r>
              <a:rPr lang="ko-KR" altLang="en-US">
                <a:ea typeface="맑은 고딕"/>
              </a:rPr>
              <a:t>각 바퀴에 위치한 </a:t>
            </a:r>
            <a:r>
              <a:rPr lang="ko-KR" altLang="en-US" err="1">
                <a:ea typeface="맑은 고딕"/>
              </a:rPr>
              <a:t>브레이크,뎀퍼</a:t>
            </a:r>
            <a:r>
              <a:rPr lang="ko-KR" altLang="en-US">
                <a:ea typeface="맑은 고딕"/>
              </a:rPr>
              <a:t>, 휠 등의 속도 및 물리 계수 측정 센서에 의존하지 않는 데이터</a:t>
            </a:r>
            <a:endParaRPr lang="ko-KR"/>
          </a:p>
          <a:p>
            <a:pPr>
              <a:buFont typeface="Calibri" panose="020B0604020202020204" pitchFamily="34" charset="0"/>
              <a:buChar char="-"/>
            </a:pPr>
            <a:r>
              <a:rPr lang="ko-KR" altLang="en-US" err="1">
                <a:ea typeface="맑은 고딕"/>
              </a:rPr>
              <a:t>스티어링,엑셀,브레이크,클러치</a:t>
            </a:r>
            <a:r>
              <a:rPr lang="ko-KR" altLang="en-US">
                <a:ea typeface="맑은 고딕"/>
              </a:rPr>
              <a:t> 데이터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en-US" altLang="ko-KR" err="1">
                <a:ea typeface="맑은 고딕"/>
              </a:rPr>
              <a:t>도로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정보</a:t>
            </a:r>
            <a:endParaRPr lang="ko-KR" err="1"/>
          </a:p>
          <a:p>
            <a:pPr marL="0" indent="0">
              <a:buNone/>
            </a:pPr>
            <a:endParaRPr lang="en-US" altLang="ko-KR">
              <a:ea typeface="맑은 고딕"/>
            </a:endParaRPr>
          </a:p>
          <a:p>
            <a:pPr marL="0" indent="0">
              <a:buNone/>
            </a:pPr>
            <a:r>
              <a:rPr lang="en-US" altLang="ko-KR">
                <a:ea typeface="맑은 고딕"/>
              </a:rPr>
              <a:t>위 </a:t>
            </a:r>
            <a:r>
              <a:rPr lang="en-US" altLang="ko-KR" err="1">
                <a:ea typeface="맑은 고딕"/>
              </a:rPr>
              <a:t>데이터를</a:t>
            </a:r>
            <a:r>
              <a:rPr lang="en-US" altLang="ko-KR">
                <a:ea typeface="맑은 고딕"/>
              </a:rPr>
              <a:t> RD(reliable data)로 </a:t>
            </a:r>
            <a:r>
              <a:rPr lang="en-US" altLang="ko-KR" err="1">
                <a:ea typeface="맑은 고딕"/>
              </a:rPr>
              <a:t>정의</a:t>
            </a:r>
            <a:r>
              <a:rPr lang="en-US" altLang="ko-KR">
                <a:ea typeface="맑은 고딕"/>
              </a:rPr>
              <a:t> 및 </a:t>
            </a:r>
            <a:r>
              <a:rPr lang="en-US" altLang="ko-KR" err="1">
                <a:ea typeface="맑은 고딕"/>
              </a:rPr>
              <a:t>이용하여</a:t>
            </a:r>
            <a:r>
              <a:rPr lang="en-US" altLang="ko-KR">
                <a:ea typeface="맑은 고딕"/>
              </a:rPr>
              <a:t> TC slip </a:t>
            </a:r>
            <a:r>
              <a:rPr lang="en-US" altLang="ko-KR" err="1">
                <a:ea typeface="맑은 고딕"/>
              </a:rPr>
              <a:t>dection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보조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모델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구축</a:t>
            </a:r>
            <a:r>
              <a:rPr lang="en-US" altLang="ko-KR">
                <a:ea typeface="맑은 고딕"/>
              </a:rPr>
              <a:t>.</a:t>
            </a:r>
          </a:p>
          <a:p>
            <a:pPr marL="0" indent="0">
              <a:buNone/>
            </a:pPr>
            <a:endParaRPr lang="en-US" altLang="ko-KR">
              <a:ea typeface="맑은 고딕"/>
            </a:endParaRPr>
          </a:p>
          <a:p>
            <a:pPr marL="0" indent="0">
              <a:buNone/>
            </a:pPr>
            <a:endParaRPr lang="en-US" altLang="ko-KR">
              <a:ea typeface="맑은 고딕"/>
            </a:endParaRPr>
          </a:p>
          <a:p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2A4D24F-2945-4345-62E5-D49FAD168C3F}"/>
              </a:ext>
            </a:extLst>
          </p:cNvPr>
          <p:cNvSpPr txBox="1">
            <a:spLocks/>
          </p:cNvSpPr>
          <p:nvPr/>
        </p:nvSpPr>
        <p:spPr>
          <a:xfrm>
            <a:off x="579408" y="56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err="1">
                <a:latin typeface="Malgun Gothic"/>
                <a:ea typeface="Malgun Gothic"/>
              </a:rPr>
              <a:t>Problem</a:t>
            </a:r>
            <a:r>
              <a:rPr lang="ko-KR">
                <a:latin typeface="Malgun Gothic"/>
                <a:ea typeface="Malgun Gothic"/>
              </a:rPr>
              <a:t> </a:t>
            </a:r>
            <a:r>
              <a:rPr lang="ko-KR" err="1">
                <a:latin typeface="Malgun Gothic"/>
                <a:ea typeface="Malgun Gothic"/>
              </a:rPr>
              <a:t>statement</a:t>
            </a:r>
            <a:endParaRPr lang="ko-KR" err="1"/>
          </a:p>
        </p:txBody>
      </p:sp>
    </p:spTree>
    <p:extLst>
      <p:ext uri="{BB962C8B-B14F-4D97-AF65-F5344CB8AC3E}">
        <p14:creationId xmlns:p14="http://schemas.microsoft.com/office/powerpoint/2010/main" val="1886668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900427-4D05-0967-6F05-97FC48392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err="1">
                <a:latin typeface="Malgun Gothic"/>
                <a:ea typeface="Malgun Gothic"/>
              </a:rPr>
              <a:t>Model</a:t>
            </a:r>
            <a:r>
              <a:rPr lang="ko-KR">
                <a:latin typeface="Malgun Gothic"/>
                <a:ea typeface="Malgun Gothic"/>
              </a:rPr>
              <a:t> </a:t>
            </a:r>
            <a:r>
              <a:rPr lang="ko-KR" err="1">
                <a:latin typeface="Malgun Gothic"/>
                <a:ea typeface="Malgun Gothic"/>
              </a:rPr>
              <a:t>Hypothesis</a:t>
            </a:r>
            <a:r>
              <a:rPr lang="ko-KR">
                <a:latin typeface="Malgun Gothic"/>
                <a:ea typeface="Malgun Gothic"/>
              </a:rPr>
              <a:t> and</a:t>
            </a:r>
            <a:r>
              <a:rPr lang="ko-KR" altLang="en-US">
                <a:latin typeface="Malgun Gothic"/>
                <a:ea typeface="Malgun Gothic"/>
              </a:rPr>
              <a:t> </a:t>
            </a:r>
            <a:r>
              <a:rPr lang="en-US" altLang="ko-KR">
                <a:latin typeface="Malgun Gothic"/>
                <a:ea typeface="Malgun Gothic"/>
              </a:rPr>
              <a:t>Goal</a:t>
            </a:r>
            <a:endParaRPr lang="ko-KR" sz="4000" err="1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670B67-02AE-0540-A0FB-87064C93B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3065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ko-KR" altLang="en-US" dirty="0" err="1">
                <a:ea typeface="맑은 고딕"/>
              </a:rPr>
              <a:t>Model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target</a:t>
            </a:r>
            <a:r>
              <a:rPr lang="ko-KR" altLang="en-US" dirty="0">
                <a:ea typeface="맑은 고딕"/>
              </a:rPr>
              <a:t>: 차량의 상태가 위험한 수준의 </a:t>
            </a:r>
            <a:r>
              <a:rPr lang="ko-KR" altLang="en-US" dirty="0" err="1">
                <a:ea typeface="맑은 고딕"/>
              </a:rPr>
              <a:t>slip</a:t>
            </a:r>
            <a:r>
              <a:rPr lang="ko-KR" altLang="en-US" dirty="0">
                <a:ea typeface="맑은 고딕"/>
              </a:rPr>
              <a:t> 상태인지에 대한 여부를 </a:t>
            </a:r>
            <a:r>
              <a:rPr lang="ko-KR" dirty="0">
                <a:latin typeface="Malgun Gothic"/>
                <a:ea typeface="Malgun Gothic"/>
              </a:rPr>
              <a:t>예측.</a:t>
            </a:r>
          </a:p>
          <a:p>
            <a:r>
              <a:rPr lang="ko-KR" altLang="en-US" dirty="0" err="1">
                <a:ea typeface="맑은 고딕"/>
              </a:rPr>
              <a:t>Model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Hypothesis</a:t>
            </a:r>
            <a:r>
              <a:rPr lang="ko-KR" altLang="en-US" dirty="0">
                <a:ea typeface="맑은 고딕"/>
              </a:rPr>
              <a:t>:</a:t>
            </a:r>
            <a:endParaRPr lang="ko-KR" dirty="0">
              <a:ea typeface="맑은 고딕" panose="020B0503020000020004" pitchFamily="34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ea typeface="맑은 고딕"/>
              </a:rPr>
              <a:t>차량의 속도가 높을수록 위험한 수준의 </a:t>
            </a:r>
            <a:r>
              <a:rPr lang="ko-KR" altLang="en-US" dirty="0" err="1">
                <a:ea typeface="맑은 고딕"/>
              </a:rPr>
              <a:t>Slip이</a:t>
            </a:r>
            <a:r>
              <a:rPr lang="ko-KR" altLang="en-US" dirty="0">
                <a:ea typeface="맑은 고딕"/>
              </a:rPr>
              <a:t> 일어날 확률이 높다.</a:t>
            </a:r>
          </a:p>
          <a:p>
            <a:pPr marL="514350" indent="-514350">
              <a:buAutoNum type="arabicPeriod"/>
            </a:pPr>
            <a:r>
              <a:rPr lang="ko-KR" altLang="en-US" dirty="0">
                <a:ea typeface="맑은 고딕"/>
              </a:rPr>
              <a:t>차량의 횡방향 관성가속도의 절대값이 높을수록 </a:t>
            </a:r>
            <a:r>
              <a:rPr lang="ko-KR" dirty="0">
                <a:latin typeface="Malgun Gothic"/>
                <a:ea typeface="Malgun Gothic"/>
              </a:rPr>
              <a:t>위험한 수준의 </a:t>
            </a:r>
            <a:r>
              <a:rPr lang="ko-KR" altLang="en-US" dirty="0" err="1">
                <a:ea typeface="맑은 고딕"/>
              </a:rPr>
              <a:t>Slip이</a:t>
            </a:r>
            <a:r>
              <a:rPr lang="ko-KR" altLang="en-US" dirty="0">
                <a:ea typeface="맑은 고딕"/>
              </a:rPr>
              <a:t> 일어날 확률이 높다. </a:t>
            </a:r>
          </a:p>
          <a:p>
            <a:pPr marL="514350" indent="-514350">
              <a:buAutoNum type="arabicPeriod"/>
            </a:pPr>
            <a:r>
              <a:rPr lang="ko-KR" dirty="0">
                <a:latin typeface="Malgun Gothic"/>
                <a:ea typeface="Malgun Gothic"/>
              </a:rPr>
              <a:t>차량의 </a:t>
            </a:r>
            <a:r>
              <a:rPr lang="ko-KR" dirty="0" err="1">
                <a:latin typeface="Malgun Gothic"/>
                <a:ea typeface="Malgun Gothic"/>
              </a:rPr>
              <a:t>종방향</a:t>
            </a:r>
            <a:r>
              <a:rPr lang="ko-KR" dirty="0">
                <a:latin typeface="Malgun Gothic"/>
                <a:ea typeface="Malgun Gothic"/>
              </a:rPr>
              <a:t> 관성가속도의 절대값이 높을수록 위험한 수준의 </a:t>
            </a:r>
            <a:r>
              <a:rPr lang="ko-KR" dirty="0" err="1">
                <a:latin typeface="Malgun Gothic"/>
                <a:ea typeface="Malgun Gothic"/>
              </a:rPr>
              <a:t>Slip이</a:t>
            </a:r>
            <a:r>
              <a:rPr lang="ko-KR" dirty="0">
                <a:latin typeface="Malgun Gothic"/>
                <a:ea typeface="Malgun Gothic"/>
              </a:rPr>
              <a:t> 일어날 확률이 높다. </a:t>
            </a:r>
            <a:endParaRPr lang="ko-KR" altLang="en-US">
              <a:latin typeface="맑은 고딕"/>
              <a:ea typeface="맑은 고딕"/>
            </a:endParaRPr>
          </a:p>
          <a:p>
            <a:pPr marL="514350" indent="-514350">
              <a:buAutoNum type="arabicPeriod"/>
            </a:pPr>
            <a:r>
              <a:rPr lang="en-US" altLang="ko-KR" dirty="0">
                <a:latin typeface="Malgun Gothic"/>
                <a:ea typeface="Malgun Gothic"/>
              </a:rPr>
              <a:t>RD(reliable data)</a:t>
            </a:r>
            <a:r>
              <a:rPr lang="en-US" altLang="ko-KR" dirty="0" err="1">
                <a:latin typeface="Malgun Gothic"/>
                <a:ea typeface="Malgun Gothic"/>
              </a:rPr>
              <a:t>만을</a:t>
            </a:r>
            <a:r>
              <a:rPr lang="en-US" altLang="ko-KR" dirty="0">
                <a:latin typeface="Malgun Gothic"/>
                <a:ea typeface="Malgun Gothic"/>
              </a:rPr>
              <a:t> </a:t>
            </a:r>
            <a:r>
              <a:rPr lang="en-US" altLang="ko-KR" dirty="0" err="1">
                <a:latin typeface="Malgun Gothic"/>
                <a:ea typeface="Malgun Gothic"/>
              </a:rPr>
              <a:t>이용하여</a:t>
            </a:r>
            <a:r>
              <a:rPr lang="en-US" altLang="ko-KR" dirty="0">
                <a:latin typeface="Malgun Gothic"/>
                <a:ea typeface="Malgun Gothic"/>
              </a:rPr>
              <a:t> </a:t>
            </a:r>
            <a:r>
              <a:rPr lang="ko-KR" dirty="0">
                <a:latin typeface="Malgun Gothic"/>
                <a:ea typeface="Malgun Gothic"/>
              </a:rPr>
              <a:t>차량의 상태가 위험한 수준의 </a:t>
            </a:r>
            <a:r>
              <a:rPr lang="en-US" altLang="ko-KR" dirty="0">
                <a:latin typeface="Malgun Gothic"/>
                <a:ea typeface="Malgun Gothic"/>
              </a:rPr>
              <a:t>slip</a:t>
            </a:r>
            <a:r>
              <a:rPr lang="ko-KR" dirty="0">
                <a:latin typeface="Malgun Gothic"/>
                <a:ea typeface="Malgun Gothic"/>
              </a:rPr>
              <a:t> 상태인지에 대한 여부를 유의수준</a:t>
            </a:r>
            <a:r>
              <a:rPr lang="ko-KR" altLang="en-US" dirty="0">
                <a:latin typeface="Malgun Gothic"/>
                <a:ea typeface="Malgun Gothic"/>
              </a:rPr>
              <a:t> </a:t>
            </a:r>
            <a:r>
              <a:rPr lang="en-US" altLang="ko-KR" dirty="0">
                <a:latin typeface="Malgun Gothic"/>
                <a:ea typeface="Malgun Gothic"/>
              </a:rPr>
              <a:t>0.1에서 </a:t>
            </a:r>
            <a:r>
              <a:rPr lang="en-US" altLang="ko-KR" dirty="0" err="1">
                <a:latin typeface="Malgun Gothic"/>
                <a:ea typeface="Malgun Gothic"/>
              </a:rPr>
              <a:t>정확히</a:t>
            </a:r>
            <a:r>
              <a:rPr lang="en-US" altLang="ko-KR" dirty="0">
                <a:latin typeface="Malgun Gothic"/>
                <a:ea typeface="Malgun Gothic"/>
              </a:rPr>
              <a:t> </a:t>
            </a:r>
            <a:r>
              <a:rPr lang="en-US" altLang="ko-KR" dirty="0" err="1">
                <a:latin typeface="Malgun Gothic"/>
                <a:ea typeface="Malgun Gothic"/>
              </a:rPr>
              <a:t>예측할</a:t>
            </a:r>
            <a:r>
              <a:rPr lang="en-US" altLang="ko-KR" dirty="0">
                <a:latin typeface="Malgun Gothic"/>
                <a:ea typeface="Malgun Gothic"/>
              </a:rPr>
              <a:t> 수 </a:t>
            </a:r>
            <a:r>
              <a:rPr lang="en-US" altLang="ko-KR" dirty="0" err="1">
                <a:latin typeface="Malgun Gothic"/>
                <a:ea typeface="Malgun Gothic"/>
              </a:rPr>
              <a:t>있다</a:t>
            </a:r>
            <a:r>
              <a:rPr lang="en-US" altLang="ko-KR" dirty="0">
                <a:latin typeface="Malgun Gothic"/>
                <a:ea typeface="Malgun Gothic"/>
              </a:rPr>
              <a:t>.</a:t>
            </a:r>
            <a:endParaRPr lang="ko-KR" dirty="0">
              <a:latin typeface="Malgun Gothic"/>
              <a:ea typeface="Malgun Gothic"/>
            </a:endParaRPr>
          </a:p>
          <a:p>
            <a:pPr marL="514350" indent="-514350">
              <a:buAutoNum type="arabicPeriod"/>
            </a:pPr>
            <a:endParaRPr lang="ko-KR" altLang="en-US">
              <a:latin typeface="Malgun Gothic"/>
              <a:ea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900485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D3C304-0608-1C7A-C5E4-7590CFDA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181" y="206973"/>
            <a:ext cx="10515600" cy="1325563"/>
          </a:xfrm>
        </p:spPr>
        <p:txBody>
          <a:bodyPr/>
          <a:lstStyle/>
          <a:p>
            <a:r>
              <a:rPr lang="ko-KR" sz="4000">
                <a:latin typeface="Malgun Gothic"/>
                <a:ea typeface="Malgun Gothic"/>
              </a:rPr>
              <a:t>Data </a:t>
            </a:r>
            <a:r>
              <a:rPr lang="ko-KR" sz="4000" err="1">
                <a:latin typeface="Malgun Gothic"/>
                <a:ea typeface="Malgun Gothic"/>
              </a:rPr>
              <a:t>preparation</a:t>
            </a:r>
            <a:r>
              <a:rPr lang="ko-KR" sz="4000">
                <a:latin typeface="Malgun Gothic"/>
                <a:ea typeface="Malgun Gothic"/>
              </a:rPr>
              <a:t> and </a:t>
            </a:r>
            <a:r>
              <a:rPr lang="ko-KR" sz="4000" err="1">
                <a:latin typeface="Malgun Gothic"/>
                <a:ea typeface="Malgun Gothic"/>
              </a:rPr>
              <a:t>extraction</a:t>
            </a:r>
            <a:endParaRPr lang="ko-KR" sz="4000">
              <a:ea typeface="맑은 고딕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0E8AA6-466F-7FBD-569E-AE6DCFDC8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311" y="317975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ko-KR" altLang="en-US">
              <a:ea typeface="맑은 고딕"/>
            </a:endParaRPr>
          </a:p>
          <a:p>
            <a:pPr marL="0" indent="0">
              <a:buNone/>
            </a:pPr>
            <a:endParaRPr lang="ko-KR" altLang="en-US">
              <a:ea typeface="맑은 고딕"/>
            </a:endParaRPr>
          </a:p>
          <a:p>
            <a:endParaRPr lang="ko-KR" altLang="en-US">
              <a:latin typeface="맑은 고딕" panose="020F0502020204030204"/>
              <a:ea typeface="+mn-lt"/>
            </a:endParaRPr>
          </a:p>
          <a:p>
            <a:endParaRPr lang="ko-KR" altLang="en-US">
              <a:latin typeface="맑은 고딕" panose="020F0502020204030204"/>
              <a:ea typeface="+mn-lt"/>
            </a:endParaRPr>
          </a:p>
          <a:p>
            <a:r>
              <a:rPr lang="en-US" altLang="ko-KR">
                <a:latin typeface="Malgun Gothic"/>
                <a:ea typeface="+mn-lt"/>
              </a:rPr>
              <a:t>2</a:t>
            </a:r>
            <a:r>
              <a:rPr lang="ko-KR">
                <a:latin typeface="Malgun Gothic"/>
                <a:ea typeface="Malgun Gothic"/>
              </a:rPr>
              <a:t>분 </a:t>
            </a:r>
            <a:r>
              <a:rPr lang="en-US" altLang="ko-KR">
                <a:latin typeface="Malgun Gothic"/>
                <a:ea typeface="+mn-lt"/>
              </a:rPr>
              <a:t>20</a:t>
            </a:r>
            <a:r>
              <a:rPr lang="ko-KR" altLang="en-US">
                <a:latin typeface="Malgun Gothic"/>
                <a:ea typeface="+mn-lt"/>
              </a:rPr>
              <a:t>초의</a:t>
            </a:r>
            <a:r>
              <a:rPr lang="en-US" altLang="ko-KR">
                <a:latin typeface="Malgun Gothic"/>
                <a:ea typeface="+mn-lt"/>
              </a:rPr>
              <a:t> Dry surface</a:t>
            </a:r>
            <a:r>
              <a:rPr lang="ko-KR">
                <a:latin typeface="Malgun Gothic"/>
                <a:ea typeface="Malgun Gothic"/>
              </a:rPr>
              <a:t> 주행 </a:t>
            </a:r>
            <a:r>
              <a:rPr lang="en-US" altLang="ko-KR">
                <a:latin typeface="Malgun Gothic"/>
                <a:ea typeface="+mn-lt"/>
              </a:rPr>
              <a:t>+</a:t>
            </a:r>
            <a:r>
              <a:rPr lang="ko-KR">
                <a:latin typeface="Malgun Gothic"/>
                <a:ea typeface="Malgun Gothic"/>
              </a:rPr>
              <a:t> 2분 40초의 </a:t>
            </a:r>
            <a:r>
              <a:rPr lang="ko-KR" err="1">
                <a:latin typeface="Malgun Gothic"/>
                <a:ea typeface="Malgun Gothic"/>
              </a:rPr>
              <a:t>Wet</a:t>
            </a:r>
            <a:r>
              <a:rPr lang="ko-KR">
                <a:latin typeface="Malgun Gothic"/>
                <a:ea typeface="Malgun Gothic"/>
              </a:rPr>
              <a:t> </a:t>
            </a:r>
            <a:r>
              <a:rPr lang="ko-KR" err="1">
                <a:latin typeface="Malgun Gothic"/>
                <a:ea typeface="Malgun Gothic"/>
              </a:rPr>
              <a:t>surface</a:t>
            </a:r>
            <a:r>
              <a:rPr lang="ko-KR">
                <a:latin typeface="Malgun Gothic"/>
                <a:ea typeface="Malgun Gothic"/>
              </a:rPr>
              <a:t> 주행 데이터</a:t>
            </a:r>
            <a:r>
              <a:rPr lang="en-US" altLang="ko-KR">
                <a:latin typeface="Malgun Gothic"/>
                <a:ea typeface="+mn-lt"/>
              </a:rPr>
              <a:t>.</a:t>
            </a:r>
            <a:r>
              <a:rPr lang="ko-KR">
                <a:latin typeface="Malgun Gothic"/>
                <a:ea typeface="Malgun Gothic"/>
              </a:rPr>
              <a:t> (동일한 차량 및 튜닝.)</a:t>
            </a:r>
            <a:endParaRPr lang="ko-KR"/>
          </a:p>
          <a:p>
            <a:endParaRPr lang="ko-KR" altLang="en-US">
              <a:ea typeface="맑은 고딕"/>
            </a:endParaRPr>
          </a:p>
          <a:p>
            <a:endParaRPr lang="ko-KR" altLang="en-US">
              <a:ea typeface="맑은 고딕"/>
            </a:endParaRPr>
          </a:p>
          <a:p>
            <a:endParaRPr lang="ko-KR" altLang="en-US">
              <a:ea typeface="맑은 고딕"/>
            </a:endParaRPr>
          </a:p>
        </p:txBody>
      </p:sp>
      <p:pic>
        <p:nvPicPr>
          <p:cNvPr id="4" name="그림 4" descr="텍스트, 블루, 자동차이(가) 표시된 사진&#10;&#10;자동 생성된 설명">
            <a:extLst>
              <a:ext uri="{FF2B5EF4-FFF2-40B4-BE49-F238E27FC236}">
                <a16:creationId xmlns:a16="http://schemas.microsoft.com/office/drawing/2014/main" id="{CD260A50-9F54-CB8B-DE28-CDC5960A8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708" y="1469288"/>
            <a:ext cx="5201728" cy="298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028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와이드스크린</PresentationFormat>
  <Slides>29</Slides>
  <Notes>0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0" baseType="lpstr">
      <vt:lpstr>Office 테마</vt:lpstr>
      <vt:lpstr>TC Slip prediction assistant model in Rally using reliable data.</vt:lpstr>
      <vt:lpstr>Index</vt:lpstr>
      <vt:lpstr>Background: What is Rally? </vt:lpstr>
      <vt:lpstr>Background: TC (Traction Control)</vt:lpstr>
      <vt:lpstr>Background: TC (Traction Control) 작동 과정</vt:lpstr>
      <vt:lpstr>Problem statement</vt:lpstr>
      <vt:lpstr>외부 환경으로부터 비교적 안전한 위치에서 얻을 수 있는 데이터:</vt:lpstr>
      <vt:lpstr>Model Hypothesis and Goal</vt:lpstr>
      <vt:lpstr>Data preparation and extraction</vt:lpstr>
      <vt:lpstr>Data preparation and extraction</vt:lpstr>
      <vt:lpstr>Data preparation and extraction: Feature data setting</vt:lpstr>
      <vt:lpstr>Data preparation and extraction: Target data setting</vt:lpstr>
      <vt:lpstr>Data preparation and extraction: Target data setting</vt:lpstr>
      <vt:lpstr>Data preparation and extraction: Target data setting</vt:lpstr>
      <vt:lpstr>EDA 및 전처리 (결측치 처리)</vt:lpstr>
      <vt:lpstr>EDA 및 전처리 (Model hypothesis 검정)</vt:lpstr>
      <vt:lpstr>EDA 및 전처리 (데이터 분리)</vt:lpstr>
      <vt:lpstr>Model building and evaluation </vt:lpstr>
      <vt:lpstr>Model building and evaluation </vt:lpstr>
      <vt:lpstr>Model building and evaluation </vt:lpstr>
      <vt:lpstr>XGBC's Roc_auc_curve , CM</vt:lpstr>
      <vt:lpstr> XGBClassifier 테스트 성능 (Generalization)</vt:lpstr>
      <vt:lpstr>Model analysis</vt:lpstr>
      <vt:lpstr>Model analysis</vt:lpstr>
      <vt:lpstr>PowerPoint 프레젠테이션</vt:lpstr>
      <vt:lpstr>Model analysis</vt:lpstr>
      <vt:lpstr>Model analysis (Model apply)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revision>313</cp:revision>
  <dcterms:created xsi:type="dcterms:W3CDTF">2023-04-12T05:09:10Z</dcterms:created>
  <dcterms:modified xsi:type="dcterms:W3CDTF">2023-04-17T11:31:27Z</dcterms:modified>
</cp:coreProperties>
</file>